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9"/>
  </p:handoutMasterIdLst>
  <p:sldIdLst>
    <p:sldId id="261" r:id="rId2"/>
    <p:sldId id="260" r:id="rId3"/>
    <p:sldId id="263" r:id="rId4"/>
    <p:sldId id="274" r:id="rId5"/>
    <p:sldId id="271" r:id="rId6"/>
    <p:sldId id="272" r:id="rId7"/>
    <p:sldId id="273" r:id="rId8"/>
    <p:sldId id="265" r:id="rId9"/>
    <p:sldId id="266" r:id="rId10"/>
    <p:sldId id="267" r:id="rId11"/>
    <p:sldId id="268" r:id="rId12"/>
    <p:sldId id="269" r:id="rId13"/>
    <p:sldId id="270" r:id="rId14"/>
    <p:sldId id="275" r:id="rId15"/>
    <p:sldId id="276" r:id="rId16"/>
    <p:sldId id="277" r:id="rId17"/>
    <p:sldId id="278" r:id="rId18"/>
  </p:sldIdLst>
  <p:sldSz cx="9144000" cy="6858000" type="screen4x3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64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9" tIns="47780" rIns="95559" bIns="47780" rtlCol="0"/>
          <a:lstStyle>
            <a:lvl1pPr algn="r">
              <a:defRPr sz="1300"/>
            </a:lvl1pPr>
          </a:lstStyle>
          <a:p>
            <a:fld id="{1551DE95-3A32-410F-9FBE-6CA45E4EF3F3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l">
              <a:defRPr sz="13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9" tIns="47780" rIns="95559" bIns="47780" rtlCol="0" anchor="b"/>
          <a:lstStyle>
            <a:lvl1pPr algn="r">
              <a:defRPr sz="1300"/>
            </a:lvl1pPr>
          </a:lstStyle>
          <a:p>
            <a:fld id="{3D575757-846B-4CC1-B3A1-E202FE31FA6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0575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A613DF-D79D-4901-91D3-664EE3178F28}" type="datetimeFigureOut">
              <a:rPr lang="sl-SI" smtClean="0"/>
              <a:t>5. 02. 2019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FB14C5E-0CDD-4B59-ABDE-395C2E2CC70F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ra-giz.si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27585" y="3284984"/>
            <a:ext cx="7478216" cy="2230184"/>
          </a:xfrm>
        </p:spPr>
        <p:txBody>
          <a:bodyPr/>
          <a:lstStyle/>
          <a:p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Informativni </a:t>
            </a:r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dan </a:t>
            </a:r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in vpis v srednje šole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1" y="476672"/>
            <a:ext cx="2160241" cy="193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8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23528" y="731520"/>
            <a:ext cx="8280920" cy="5793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l-SI" sz="3600" dirty="0" smtClean="0">
                <a:solidFill>
                  <a:srgbClr val="FF0000"/>
                </a:solidFill>
              </a:rPr>
              <a:t>KADROVSKA ŠTIPENDIJA</a:t>
            </a:r>
          </a:p>
          <a:p>
            <a:r>
              <a:rPr lang="sl-SI" dirty="0"/>
              <a:t>Kadrovske štipendije so </a:t>
            </a:r>
            <a:r>
              <a:rPr lang="sl-SI" b="1" dirty="0"/>
              <a:t>v povprečju najvišje </a:t>
            </a:r>
            <a:r>
              <a:rPr lang="sl-SI" dirty="0"/>
              <a:t>med vsemi vrstami štipendij, kljub temu pa jih veliko vsako leto </a:t>
            </a:r>
            <a:r>
              <a:rPr lang="sl-SI" dirty="0" smtClean="0"/>
              <a:t>ostane </a:t>
            </a:r>
            <a:r>
              <a:rPr lang="sl-SI" dirty="0" err="1" smtClean="0"/>
              <a:t>nepodeljenih</a:t>
            </a:r>
            <a:r>
              <a:rPr lang="sl-SI" dirty="0" smtClean="0"/>
              <a:t>. </a:t>
            </a:r>
          </a:p>
          <a:p>
            <a:r>
              <a:rPr lang="sl-SI" dirty="0"/>
              <a:t>Dijaki in študenti se lahko s kadrovskimi štipendijami, ki jih podeljujejo delodajalci, </a:t>
            </a:r>
            <a:r>
              <a:rPr lang="sl-SI" b="1" dirty="0"/>
              <a:t>seznanijo na več načinov</a:t>
            </a:r>
            <a:r>
              <a:rPr lang="sl-SI" dirty="0"/>
              <a:t>: </a:t>
            </a:r>
          </a:p>
          <a:p>
            <a:r>
              <a:rPr lang="sl-SI" dirty="0"/>
              <a:t>preko </a:t>
            </a:r>
            <a:r>
              <a:rPr lang="sl-SI" b="1" dirty="0" err="1"/>
              <a:t>Izmenjevalnice</a:t>
            </a:r>
            <a:r>
              <a:rPr lang="sl-SI" dirty="0"/>
              <a:t> na spletni strani </a:t>
            </a:r>
            <a:r>
              <a:rPr lang="sl-SI" dirty="0" smtClean="0"/>
              <a:t>sklada</a:t>
            </a:r>
            <a:r>
              <a:rPr lang="sl-SI" dirty="0"/>
              <a:t/>
            </a:r>
            <a:br>
              <a:rPr lang="sl-SI" dirty="0"/>
            </a:br>
            <a:endParaRPr lang="sl-SI" dirty="0"/>
          </a:p>
          <a:p>
            <a:r>
              <a:rPr lang="sl-SI" dirty="0"/>
              <a:t>na </a:t>
            </a:r>
            <a:r>
              <a:rPr lang="sl-SI" b="1" dirty="0"/>
              <a:t>spletnih straneh RRA</a:t>
            </a:r>
            <a:r>
              <a:rPr lang="sl-SI" dirty="0"/>
              <a:t> (</a:t>
            </a:r>
            <a:r>
              <a:rPr lang="sl-SI" dirty="0">
                <a:hlinkClick r:id="rId2"/>
              </a:rPr>
              <a:t>regionalnih razvojnih agencij</a:t>
            </a:r>
            <a:r>
              <a:rPr lang="sl-SI" dirty="0"/>
              <a:t>), kjer objavljajo zbrane potrebe delodajalcev po štipendistih;</a:t>
            </a:r>
          </a:p>
          <a:p>
            <a:r>
              <a:rPr lang="sl-SI" b="1" dirty="0"/>
              <a:t>objave delodajalcev</a:t>
            </a:r>
            <a:r>
              <a:rPr lang="sl-SI" dirty="0"/>
              <a:t>, ki jih ti naredijo v svojih internih glasilih, na svojih spletnih straneh, v javnih občilih itd. 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7020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23528" y="332656"/>
            <a:ext cx="8424936" cy="6264696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sl-SI" sz="3900" dirty="0" smtClean="0">
                <a:solidFill>
                  <a:srgbClr val="FF0000"/>
                </a:solidFill>
              </a:rPr>
              <a:t>ŠTIPENDIJE ZA DEFICITARNE POKLICE</a:t>
            </a:r>
            <a:endParaRPr lang="sl-SI" sz="3900" dirty="0" smtClean="0">
              <a:solidFill>
                <a:srgbClr val="FF0000"/>
              </a:solidFill>
            </a:endParaRPr>
          </a:p>
          <a:p>
            <a:endParaRPr lang="sl-SI" sz="2400" b="1" dirty="0" smtClean="0"/>
          </a:p>
          <a:p>
            <a:pPr marL="45720" indent="0">
              <a:buNone/>
            </a:pPr>
            <a:r>
              <a:rPr lang="sl-SI" sz="2400" b="1" dirty="0" smtClean="0"/>
              <a:t>Cilji</a:t>
            </a:r>
            <a:r>
              <a:rPr lang="sl-SI" sz="2400" dirty="0" smtClean="0"/>
              <a:t> </a:t>
            </a:r>
            <a:r>
              <a:rPr lang="sl-SI" sz="2400" dirty="0"/>
              <a:t>štipendij za deficitarne poklice:</a:t>
            </a:r>
          </a:p>
          <a:p>
            <a:r>
              <a:rPr lang="sl-SI" sz="2400" dirty="0"/>
              <a:t>zagotavljanje ustreznega kadra na trgu dela glede na povpraševanje delodajalcev,</a:t>
            </a:r>
          </a:p>
          <a:p>
            <a:r>
              <a:rPr lang="sl-SI" sz="2400" dirty="0"/>
              <a:t>spodbujanje vpisa na vrste in področje izobraževanja, ki pospešujejo gospodarski razvoj in izboljšujejo </a:t>
            </a:r>
            <a:r>
              <a:rPr lang="sl-SI" sz="2400" dirty="0" smtClean="0"/>
              <a:t>zaposljivost,</a:t>
            </a:r>
          </a:p>
          <a:p>
            <a:r>
              <a:rPr lang="sl-SI" sz="2400" dirty="0" smtClean="0"/>
              <a:t>spodbujanje </a:t>
            </a:r>
            <a:r>
              <a:rPr lang="sl-SI" sz="2400" dirty="0"/>
              <a:t>vpisa v izobraževalne programe srednjega poklicnega in strokovnega izobraževanja, za katere sedaj ni dovolj zanimanja in jim grozi ukinitev,</a:t>
            </a:r>
          </a:p>
          <a:p>
            <a:r>
              <a:rPr lang="sl-SI" sz="2400" dirty="0"/>
              <a:t>promocija poklicnega in strokovnega izobraževanja.</a:t>
            </a:r>
          </a:p>
          <a:p>
            <a:r>
              <a:rPr lang="sl-SI" sz="2400" dirty="0"/>
              <a:t>Štipendija znaša 100 EUR mesečno. Vsako leto je podeljenih do 1000 štipendij.</a:t>
            </a:r>
          </a:p>
          <a:p>
            <a:r>
              <a:rPr lang="sl-SI" sz="2400" dirty="0"/>
              <a:t>Deficitarna štipendija se lahko dodeli hkrati z vsemi štipendijami, razen s kadrovsko</a:t>
            </a:r>
            <a:r>
              <a:rPr lang="sl-SI" sz="2400" dirty="0" smtClean="0"/>
              <a:t>.</a:t>
            </a:r>
          </a:p>
          <a:p>
            <a:r>
              <a:rPr lang="sl-SI" sz="2400" b="1" dirty="0" smtClean="0"/>
              <a:t>RAZPIS konec januarja, VLOGA  do 20. 9. </a:t>
            </a:r>
            <a:r>
              <a:rPr lang="sl-SI" sz="2400" b="1" dirty="0" smtClean="0"/>
              <a:t>2019</a:t>
            </a:r>
            <a:r>
              <a:rPr lang="sl-SI" b="1" dirty="0"/>
              <a:t/>
            </a:r>
            <a:br>
              <a:rPr lang="sl-SI" b="1" dirty="0"/>
            </a:br>
            <a:endParaRPr lang="sl-SI" dirty="0"/>
          </a:p>
          <a:p>
            <a:endParaRPr lang="sl-SI" b="1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976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95536" y="188640"/>
            <a:ext cx="8424936" cy="6480720"/>
          </a:xfrm>
        </p:spPr>
        <p:txBody>
          <a:bodyPr>
            <a:normAutofit fontScale="70000" lnSpcReduction="20000"/>
          </a:bodyPr>
          <a:lstStyle/>
          <a:p>
            <a:endParaRPr lang="sl-SI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pl-PL" b="1" u="sng" dirty="0" smtClean="0">
                <a:solidFill>
                  <a:srgbClr val="FF0000"/>
                </a:solidFill>
              </a:rPr>
              <a:t>NABOR </a:t>
            </a:r>
            <a:r>
              <a:rPr lang="pl-PL" b="1" u="sng" dirty="0">
                <a:solidFill>
                  <a:srgbClr val="FF0000"/>
                </a:solidFill>
              </a:rPr>
              <a:t>POKLICEV ZA ŠOLSKO LETO 2018/2019: </a:t>
            </a:r>
            <a:endParaRPr lang="pl-PL" u="sng" dirty="0">
              <a:solidFill>
                <a:srgbClr val="FF0000"/>
              </a:solidFill>
            </a:endParaRPr>
          </a:p>
          <a:p>
            <a:r>
              <a:rPr lang="sl-SI" dirty="0"/>
              <a:t>1.      kamnosek</a:t>
            </a:r>
            <a:endParaRPr lang="sl-SI" dirty="0"/>
          </a:p>
          <a:p>
            <a:r>
              <a:rPr lang="sl-SI" dirty="0"/>
              <a:t>2.      </a:t>
            </a:r>
            <a:r>
              <a:rPr lang="sl-SI" dirty="0" err="1"/>
              <a:t>mehatronik</a:t>
            </a:r>
            <a:r>
              <a:rPr lang="sl-SI" dirty="0"/>
              <a:t> operater</a:t>
            </a:r>
            <a:endParaRPr lang="sl-SI" dirty="0"/>
          </a:p>
          <a:p>
            <a:r>
              <a:rPr lang="sl-SI" dirty="0"/>
              <a:t>3.      izdelovalec/izdelovalka kovinskih konstrukcij</a:t>
            </a:r>
            <a:endParaRPr lang="sl-SI" dirty="0"/>
          </a:p>
          <a:p>
            <a:r>
              <a:rPr lang="sl-SI" dirty="0"/>
              <a:t>4.      inštalater/inštalaterka strojnih inštalacij </a:t>
            </a:r>
            <a:endParaRPr lang="sl-SI" dirty="0"/>
          </a:p>
          <a:p>
            <a:r>
              <a:rPr lang="sl-SI" dirty="0"/>
              <a:t>5.      oblikovalec kovin orodjar/orodjarka</a:t>
            </a:r>
            <a:endParaRPr lang="sl-SI" dirty="0"/>
          </a:p>
          <a:p>
            <a:r>
              <a:rPr lang="sl-SI" dirty="0"/>
              <a:t>6.      elektrikar/elektrikarka</a:t>
            </a:r>
            <a:endParaRPr lang="sl-SI" dirty="0"/>
          </a:p>
          <a:p>
            <a:r>
              <a:rPr lang="sl-SI" dirty="0"/>
              <a:t>7.      </a:t>
            </a:r>
            <a:r>
              <a:rPr lang="sl-SI" dirty="0" err="1"/>
              <a:t>avtokaroserist</a:t>
            </a:r>
            <a:r>
              <a:rPr lang="sl-SI" dirty="0"/>
              <a:t>/</a:t>
            </a:r>
            <a:r>
              <a:rPr lang="sl-SI" dirty="0" err="1"/>
              <a:t>avtokaroseristka</a:t>
            </a:r>
            <a:endParaRPr lang="sl-SI" dirty="0"/>
          </a:p>
          <a:p>
            <a:r>
              <a:rPr lang="sl-SI" dirty="0"/>
              <a:t>8.      pek/</a:t>
            </a:r>
            <a:r>
              <a:rPr lang="sl-SI" dirty="0" err="1"/>
              <a:t>pekarka</a:t>
            </a:r>
            <a:endParaRPr lang="sl-SI" dirty="0"/>
          </a:p>
          <a:p>
            <a:r>
              <a:rPr lang="sl-SI" dirty="0"/>
              <a:t>9.      slaščičar/slaščičarka</a:t>
            </a:r>
            <a:endParaRPr lang="sl-SI" dirty="0"/>
          </a:p>
          <a:p>
            <a:r>
              <a:rPr lang="sl-SI" dirty="0"/>
              <a:t>10.   mesar/mesarka</a:t>
            </a:r>
            <a:endParaRPr lang="sl-SI" dirty="0"/>
          </a:p>
          <a:p>
            <a:r>
              <a:rPr lang="sl-SI" dirty="0"/>
              <a:t>11.   tapetnik/</a:t>
            </a:r>
            <a:r>
              <a:rPr lang="sl-SI" dirty="0" err="1"/>
              <a:t>tapetničarka</a:t>
            </a:r>
            <a:endParaRPr lang="sl-SI" dirty="0"/>
          </a:p>
          <a:p>
            <a:r>
              <a:rPr lang="sl-SI" dirty="0"/>
              <a:t>12.   mizar/mizarka</a:t>
            </a:r>
            <a:endParaRPr lang="sl-SI" dirty="0"/>
          </a:p>
          <a:p>
            <a:r>
              <a:rPr lang="sl-SI" dirty="0"/>
              <a:t>13.   zidar/zidarka</a:t>
            </a:r>
            <a:endParaRPr lang="sl-SI" dirty="0"/>
          </a:p>
          <a:p>
            <a:r>
              <a:rPr lang="sl-SI" dirty="0"/>
              <a:t>14.   tesar/tesarka</a:t>
            </a:r>
            <a:endParaRPr lang="sl-SI" dirty="0"/>
          </a:p>
          <a:p>
            <a:r>
              <a:rPr lang="sl-SI" dirty="0"/>
              <a:t>15.   klepar-krovec/kleparka-krovka</a:t>
            </a:r>
            <a:endParaRPr lang="sl-SI" dirty="0"/>
          </a:p>
          <a:p>
            <a:r>
              <a:rPr lang="sl-SI" dirty="0"/>
              <a:t>16.   izvajalec/izvajalka </a:t>
            </a:r>
            <a:r>
              <a:rPr lang="sl-SI" dirty="0" err="1"/>
              <a:t>suhomontažne</a:t>
            </a:r>
            <a:r>
              <a:rPr lang="sl-SI" dirty="0"/>
              <a:t> gradnje</a:t>
            </a:r>
            <a:endParaRPr lang="sl-SI" dirty="0"/>
          </a:p>
          <a:p>
            <a:r>
              <a:rPr lang="sl-SI" dirty="0"/>
              <a:t>17.   slikopleskar-črkoslikar/slikopleskarka-črkoslikarka</a:t>
            </a:r>
            <a:endParaRPr lang="sl-SI" dirty="0"/>
          </a:p>
          <a:p>
            <a:r>
              <a:rPr lang="sl-SI" dirty="0"/>
              <a:t>18.   pečar– polagalec keramičnih oblog / pečarka-polagalka keramičnih oblog</a:t>
            </a:r>
            <a:endParaRPr lang="sl-SI" dirty="0"/>
          </a:p>
          <a:p>
            <a:r>
              <a:rPr lang="sl-SI" dirty="0"/>
              <a:t>19.   gozdar/gozdarka</a:t>
            </a:r>
            <a:endParaRPr lang="sl-SI" dirty="0"/>
          </a:p>
          <a:p>
            <a:r>
              <a:rPr lang="sl-SI" dirty="0"/>
              <a:t>20.   dimnikar/</a:t>
            </a:r>
            <a:r>
              <a:rPr lang="sl-SI" dirty="0" err="1"/>
              <a:t>dimnikarka</a:t>
            </a:r>
            <a:endParaRPr lang="sl-SI" dirty="0"/>
          </a:p>
          <a:p>
            <a:r>
              <a:rPr lang="sl-SI" dirty="0"/>
              <a:t>21.   steklar/steklarka</a:t>
            </a:r>
            <a:endParaRPr lang="sl-SI" dirty="0"/>
          </a:p>
          <a:p>
            <a:pPr marL="4572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60860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7920880" cy="61206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l-SI" b="1" u="sng" dirty="0"/>
              <a:t>N</a:t>
            </a:r>
            <a:r>
              <a:rPr lang="sl-SI" b="1" u="sng" dirty="0" smtClean="0"/>
              <a:t>abor </a:t>
            </a:r>
            <a:r>
              <a:rPr lang="sl-SI" b="1" u="sng" dirty="0"/>
              <a:t>deficitarnih poklicev v SAŠA regiji:</a:t>
            </a:r>
            <a:endParaRPr lang="sl-SI" u="sng" dirty="0"/>
          </a:p>
          <a:p>
            <a:r>
              <a:rPr lang="sl-SI" dirty="0" smtClean="0"/>
              <a:t>natakar</a:t>
            </a:r>
            <a:r>
              <a:rPr lang="sl-SI" dirty="0"/>
              <a:t>,</a:t>
            </a:r>
          </a:p>
          <a:p>
            <a:r>
              <a:rPr lang="sl-SI" dirty="0" smtClean="0"/>
              <a:t>kuhar</a:t>
            </a:r>
            <a:r>
              <a:rPr lang="sl-SI" dirty="0"/>
              <a:t>,</a:t>
            </a:r>
          </a:p>
          <a:p>
            <a:r>
              <a:rPr lang="sl-SI" dirty="0" smtClean="0"/>
              <a:t>gradbeništvo </a:t>
            </a:r>
            <a:r>
              <a:rPr lang="sl-SI" dirty="0"/>
              <a:t>– vsi poklici (zidar, tesar, klepar – krovec),</a:t>
            </a:r>
          </a:p>
          <a:p>
            <a:r>
              <a:rPr lang="sl-SI" dirty="0" smtClean="0"/>
              <a:t>strojništvo </a:t>
            </a:r>
            <a:r>
              <a:rPr lang="sl-SI" dirty="0"/>
              <a:t>in </a:t>
            </a:r>
            <a:r>
              <a:rPr lang="sl-SI" dirty="0" err="1"/>
              <a:t>mehatronika</a:t>
            </a:r>
            <a:r>
              <a:rPr lang="sl-SI" dirty="0"/>
              <a:t> (vse ravni izobrazbe),</a:t>
            </a:r>
          </a:p>
          <a:p>
            <a:r>
              <a:rPr lang="sl-SI" dirty="0" smtClean="0"/>
              <a:t>elektrotehnika </a:t>
            </a:r>
            <a:r>
              <a:rPr lang="sl-SI" dirty="0"/>
              <a:t>(vse ravni izobrazbe),</a:t>
            </a:r>
          </a:p>
          <a:p>
            <a:r>
              <a:rPr lang="sl-SI" dirty="0" smtClean="0"/>
              <a:t>računalništvo </a:t>
            </a:r>
            <a:r>
              <a:rPr lang="sl-SI" dirty="0"/>
              <a:t>(vse ravni izobrazbe),</a:t>
            </a:r>
          </a:p>
          <a:p>
            <a:r>
              <a:rPr lang="sl-SI" dirty="0" smtClean="0"/>
              <a:t>mizar </a:t>
            </a:r>
            <a:r>
              <a:rPr lang="sl-SI" dirty="0"/>
              <a:t>(poklicna raven),</a:t>
            </a:r>
          </a:p>
          <a:p>
            <a:r>
              <a:rPr lang="sl-SI" dirty="0" smtClean="0"/>
              <a:t>obdelovalec </a:t>
            </a:r>
            <a:r>
              <a:rPr lang="sl-SI" dirty="0"/>
              <a:t>kovin (poklicna raven),</a:t>
            </a:r>
          </a:p>
          <a:p>
            <a:r>
              <a:rPr lang="sl-SI" dirty="0" smtClean="0"/>
              <a:t>pek</a:t>
            </a:r>
            <a:r>
              <a:rPr lang="sl-SI" dirty="0"/>
              <a:t>,</a:t>
            </a:r>
          </a:p>
          <a:p>
            <a:r>
              <a:rPr lang="sl-SI" dirty="0" smtClean="0"/>
              <a:t>slaščičar</a:t>
            </a:r>
            <a:r>
              <a:rPr lang="sl-SI" dirty="0"/>
              <a:t>,</a:t>
            </a:r>
          </a:p>
          <a:p>
            <a:r>
              <a:rPr lang="sl-SI" dirty="0" smtClean="0"/>
              <a:t>mesar</a:t>
            </a:r>
            <a:r>
              <a:rPr lang="sl-SI" dirty="0"/>
              <a:t>,</a:t>
            </a:r>
          </a:p>
          <a:p>
            <a:r>
              <a:rPr lang="sl-SI" dirty="0" smtClean="0"/>
              <a:t>zdravnik</a:t>
            </a:r>
            <a:r>
              <a:rPr lang="sl-SI" dirty="0"/>
              <a:t>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616407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91314" y="4797152"/>
            <a:ext cx="421461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sz="4400" dirty="0"/>
              <a:t>https://safe.si/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764704"/>
            <a:ext cx="4104456" cy="2736304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72008"/>
            <a:ext cx="45784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23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107504" y="260648"/>
            <a:ext cx="4600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b="1" dirty="0">
                <a:solidFill>
                  <a:schemeClr val="accent6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Vprašalnik rabe interneta za najstnike</a:t>
            </a:r>
            <a:endParaRPr lang="sl-SI" dirty="0">
              <a:solidFill>
                <a:schemeClr val="accent6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684950"/>
              </p:ext>
            </p:extLst>
          </p:nvPr>
        </p:nvGraphicFramePr>
        <p:xfrm>
          <a:off x="107504" y="629980"/>
          <a:ext cx="8712969" cy="60393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0174">
                  <a:extLst>
                    <a:ext uri="{9D8B030D-6E8A-4147-A177-3AD203B41FA5}">
                      <a16:colId xmlns:a16="http://schemas.microsoft.com/office/drawing/2014/main" val="1064432945"/>
                    </a:ext>
                  </a:extLst>
                </a:gridCol>
                <a:gridCol w="796963">
                  <a:extLst>
                    <a:ext uri="{9D8B030D-6E8A-4147-A177-3AD203B41FA5}">
                      <a16:colId xmlns:a16="http://schemas.microsoft.com/office/drawing/2014/main" val="3921623047"/>
                    </a:ext>
                  </a:extLst>
                </a:gridCol>
                <a:gridCol w="796963">
                  <a:extLst>
                    <a:ext uri="{9D8B030D-6E8A-4147-A177-3AD203B41FA5}">
                      <a16:colId xmlns:a16="http://schemas.microsoft.com/office/drawing/2014/main" val="1317578051"/>
                    </a:ext>
                  </a:extLst>
                </a:gridCol>
                <a:gridCol w="797887">
                  <a:extLst>
                    <a:ext uri="{9D8B030D-6E8A-4147-A177-3AD203B41FA5}">
                      <a16:colId xmlns:a16="http://schemas.microsoft.com/office/drawing/2014/main" val="3438823071"/>
                    </a:ext>
                  </a:extLst>
                </a:gridCol>
                <a:gridCol w="796963">
                  <a:extLst>
                    <a:ext uri="{9D8B030D-6E8A-4147-A177-3AD203B41FA5}">
                      <a16:colId xmlns:a16="http://schemas.microsoft.com/office/drawing/2014/main" val="1875223876"/>
                    </a:ext>
                  </a:extLst>
                </a:gridCol>
                <a:gridCol w="784019">
                  <a:extLst>
                    <a:ext uri="{9D8B030D-6E8A-4147-A177-3AD203B41FA5}">
                      <a16:colId xmlns:a16="http://schemas.microsoft.com/office/drawing/2014/main" val="2224933991"/>
                    </a:ext>
                  </a:extLst>
                </a:gridCol>
              </a:tblGrid>
              <a:tr h="30296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7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nikoli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redko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občasno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pogosto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vedno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269880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opaziš, da na internetu preživiš več časa, kot si sprva načrtoval?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    5%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17%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36%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36%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6%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3041485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zanemarjaš delo za šolo, zato da lahko več časa preživiš na internetu?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33%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29%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22%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5%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1857052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Zaradi rabe interneta prihajam  v konflikte z družinskimi člani.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27%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31%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33%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5%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4%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1732839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</a:t>
                      </a:r>
                      <a:r>
                        <a:rPr lang="sl-SI" sz="1400" dirty="0" smtClean="0">
                          <a:solidFill>
                            <a:schemeClr val="tx1"/>
                          </a:solidFill>
                          <a:effectLst/>
                        </a:rPr>
                        <a:t>so tvoje šolske ocene slabše zaradi časa preživetega na netu?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25%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40%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19%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15%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162712"/>
                  </a:ext>
                </a:extLst>
              </a:tr>
              <a:tr h="56832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komaj čakaš, da se spet priključiš na net?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12%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27%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29%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6%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554958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se brez interneta počutiš dolgočasno in prazno?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18%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28%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14%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8%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075870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ti primanjkuje spanca zaradi nočnih spletnih aktivnosti?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38%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27%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9%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21%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5%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982209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opaziš, da sam sebi govoriš »samo še minutko«, ko </a:t>
                      </a:r>
                      <a:r>
                        <a:rPr lang="sl-SI" sz="1400" dirty="0" err="1">
                          <a:solidFill>
                            <a:schemeClr val="tx1"/>
                          </a:solidFill>
                          <a:effectLst/>
                        </a:rPr>
                        <a:t>srfaš</a:t>
                      </a: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 po netu?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chemeClr val="tx1"/>
                          </a:solidFill>
                          <a:effectLst/>
                        </a:rPr>
                        <a:t>36%</a:t>
                      </a:r>
                      <a:endParaRPr lang="sl-SI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12%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14%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12%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6487698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si rečeš, da boš zmanjšal čas rabe interneta, pa si pri tem neuspešen?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26%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29%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>
                          <a:solidFill>
                            <a:schemeClr val="accent6"/>
                          </a:solidFill>
                          <a:effectLst/>
                        </a:rPr>
                        <a:t>21%</a:t>
                      </a:r>
                      <a:endParaRPr lang="sl-SI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14%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10%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5731994"/>
                  </a:ext>
                </a:extLst>
              </a:tr>
              <a:tr h="574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Kako pogosto se zlažeš staršem ali prijateljem, kako dolgo si visel na netu?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37%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chemeClr val="tx1"/>
                          </a:solidFill>
                          <a:effectLst/>
                        </a:rPr>
                        <a:t>32%</a:t>
                      </a:r>
                      <a:endParaRPr lang="sl-SI" sz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>
                          <a:solidFill>
                            <a:schemeClr val="accent6"/>
                          </a:solidFill>
                          <a:effectLst/>
                        </a:rPr>
                        <a:t>21%</a:t>
                      </a:r>
                      <a:endParaRPr lang="sl-SI" sz="1800" b="1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1%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chemeClr val="accent6"/>
                          </a:solidFill>
                          <a:effectLst/>
                        </a:rPr>
                        <a:t>9%</a:t>
                      </a:r>
                      <a:endParaRPr lang="sl-SI" sz="1800" b="1" dirty="0">
                        <a:solidFill>
                          <a:schemeClr val="accent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6" marR="6576" marT="6576" marB="6576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667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109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12934"/>
              </p:ext>
            </p:extLst>
          </p:nvPr>
        </p:nvGraphicFramePr>
        <p:xfrm>
          <a:off x="179513" y="404664"/>
          <a:ext cx="8568952" cy="3384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2781">
                  <a:extLst>
                    <a:ext uri="{9D8B030D-6E8A-4147-A177-3AD203B41FA5}">
                      <a16:colId xmlns:a16="http://schemas.microsoft.com/office/drawing/2014/main" val="3638029631"/>
                    </a:ext>
                  </a:extLst>
                </a:gridCol>
                <a:gridCol w="772610">
                  <a:extLst>
                    <a:ext uri="{9D8B030D-6E8A-4147-A177-3AD203B41FA5}">
                      <a16:colId xmlns:a16="http://schemas.microsoft.com/office/drawing/2014/main" val="3690134477"/>
                    </a:ext>
                  </a:extLst>
                </a:gridCol>
                <a:gridCol w="1053561">
                  <a:extLst>
                    <a:ext uri="{9D8B030D-6E8A-4147-A177-3AD203B41FA5}">
                      <a16:colId xmlns:a16="http://schemas.microsoft.com/office/drawing/2014/main" val="378962094"/>
                    </a:ext>
                  </a:extLst>
                </a:gridCol>
              </a:tblGrid>
              <a:tr h="399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DA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tx1"/>
                          </a:solidFill>
                          <a:effectLst/>
                        </a:rPr>
                        <a:t>NE</a:t>
                      </a:r>
                      <a:endParaRPr lang="sl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1107675"/>
                  </a:ext>
                </a:extLst>
              </a:tr>
              <a:tr h="508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Ali razmišljaš o igranju tudi, ko ne igraš, in komaj čakaš, da boš spet za zaslonom?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30%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sl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0506244"/>
                  </a:ext>
                </a:extLst>
              </a:tr>
              <a:tr h="656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Si že lagal svojim prijateljem in družinskim članom o količini časa, ki ga porabiš za igranje?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32%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tx1"/>
                          </a:solidFill>
                          <a:effectLst/>
                        </a:rPr>
                        <a:t>68%</a:t>
                      </a:r>
                      <a:endParaRPr lang="sl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226672"/>
                  </a:ext>
                </a:extLst>
              </a:tr>
              <a:tr h="508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Si večkrat neuspešno poskusil zmanjšati količino igranja ali prenehati z igranjem?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40%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60%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6593022"/>
                  </a:ext>
                </a:extLst>
              </a:tr>
              <a:tr h="656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Se ti zdi, da včasih igraš igre, da bi pobegnil pred problemi ali udušil občutke nemoči, krivde, tesnobe ali depresije?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33%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>
                          <a:solidFill>
                            <a:schemeClr val="tx1"/>
                          </a:solidFill>
                          <a:effectLst/>
                        </a:rPr>
                        <a:t>67%</a:t>
                      </a:r>
                      <a:endParaRPr lang="sl-SI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2471732"/>
                  </a:ext>
                </a:extLst>
              </a:tr>
              <a:tr h="6561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Je zaradi igranja igric ogrožen tvoj šolski uspeh ali kakšno drugo področje ali aktivnost v tvojem življenju?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b="1" dirty="0">
                          <a:solidFill>
                            <a:srgbClr val="FF0000"/>
                          </a:solidFill>
                          <a:effectLst/>
                        </a:rPr>
                        <a:t>27%</a:t>
                      </a:r>
                      <a:endParaRPr lang="sl-SI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solidFill>
                            <a:schemeClr val="tx1"/>
                          </a:solidFill>
                          <a:effectLst/>
                        </a:rPr>
                        <a:t>73%</a:t>
                      </a:r>
                      <a:endParaRPr lang="sl-SI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7640060"/>
                  </a:ext>
                </a:extLst>
              </a:tr>
            </a:tbl>
          </a:graphicData>
        </a:graphic>
      </p:graphicFrame>
      <p:sp>
        <p:nvSpPr>
          <p:cNvPr id="3" name="PoljeZBesedilom 2"/>
          <p:cNvSpPr txBox="1"/>
          <p:nvPr/>
        </p:nvSpPr>
        <p:spPr>
          <a:xfrm>
            <a:off x="213460" y="4365104"/>
            <a:ext cx="7022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Povprečje uporabe interneta: </a:t>
            </a:r>
            <a:r>
              <a:rPr lang="sl-SI" sz="3600" b="1" dirty="0" smtClean="0">
                <a:solidFill>
                  <a:srgbClr val="FF0000"/>
                </a:solidFill>
              </a:rPr>
              <a:t>3,6 </a:t>
            </a:r>
            <a:r>
              <a:rPr lang="sl-SI" dirty="0" smtClean="0"/>
              <a:t>ur na dan</a:t>
            </a:r>
          </a:p>
          <a:p>
            <a:endParaRPr lang="sl-SI" dirty="0"/>
          </a:p>
          <a:p>
            <a:r>
              <a:rPr lang="sl-SI" dirty="0" smtClean="0"/>
              <a:t>(min 0,5 ure, </a:t>
            </a:r>
            <a:r>
              <a:rPr lang="sl-SI" dirty="0" err="1" smtClean="0"/>
              <a:t>max</a:t>
            </a:r>
            <a:r>
              <a:rPr lang="sl-SI" dirty="0" smtClean="0"/>
              <a:t> 10 ur)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4120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1196752"/>
            <a:ext cx="6170267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783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-12082"/>
            <a:ext cx="6732240" cy="848794"/>
          </a:xfrm>
        </p:spPr>
        <p:txBody>
          <a:bodyPr/>
          <a:lstStyle/>
          <a:p>
            <a:r>
              <a:rPr lang="sl-SI" sz="4000" dirty="0" smtClean="0">
                <a:ea typeface="Tahoma" panose="020B0604030504040204" pitchFamily="34" charset="0"/>
                <a:cs typeface="Tahoma" panose="020B0604030504040204" pitchFamily="34" charset="0"/>
              </a:rPr>
              <a:t>INFORMATIVNI DAN</a:t>
            </a:r>
            <a:endParaRPr lang="sl-SI" sz="40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251520" y="980728"/>
            <a:ext cx="8784976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petek,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15.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februar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ob </a:t>
            </a:r>
            <a:r>
              <a:rPr lang="sl-SI" sz="2000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9.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sl-SI" sz="2000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15.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uri</a:t>
            </a:r>
          </a:p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obota,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16.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februar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ob </a:t>
            </a:r>
            <a:r>
              <a:rPr lang="sl-SI" sz="2000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9. </a:t>
            </a: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uri</a:t>
            </a:r>
          </a:p>
          <a:p>
            <a:pPr marL="285750" indent="-285750">
              <a:buFontTx/>
              <a:buChar char="-"/>
            </a:pP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SAVINJSKA </a:t>
            </a:r>
            <a:r>
              <a:rPr lang="sl-SI" b="1" u="sng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REGIJA - posebnosti</a:t>
            </a:r>
            <a:endParaRPr lang="sl-SI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b="1" u="sng" dirty="0">
                <a:ea typeface="Tahoma" panose="020B0604030504040204" pitchFamily="34" charset="0"/>
                <a:cs typeface="Tahoma" panose="020B0604030504040204" pitchFamily="34" charset="0"/>
              </a:rPr>
              <a:t>Šolskem centru Velenje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bo informativni dan potekal po naslednjem razporedu:</a:t>
            </a:r>
          </a:p>
          <a:p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 petek, </a:t>
            </a:r>
            <a:r>
              <a:rPr lang="sl-SI" b="1" u="sng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15.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februarja </a:t>
            </a:r>
            <a:r>
              <a:rPr lang="sl-SI" b="1" u="sng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2019,</a:t>
            </a:r>
            <a:endParaRPr lang="sl-SI" b="1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b="1" u="sng" dirty="0">
                <a:ea typeface="Tahoma" panose="020B0604030504040204" pitchFamily="34" charset="0"/>
                <a:cs typeface="Tahoma" panose="020B0604030504040204" pitchFamily="34" charset="0"/>
              </a:rPr>
              <a:t>ob 9. uri:  </a:t>
            </a:r>
          </a:p>
          <a:p>
            <a:pPr lvl="0"/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- za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programe, razpisane na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Gimnaziji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v dvorani Doma kulture Velenje, Titov trg 4, Velenje,</a:t>
            </a:r>
          </a:p>
          <a:p>
            <a:pPr lvl="0"/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- za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programe, razpisane na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Šoli za storitvene dejavnosti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veliki predavalnici Višje strokovne šole, Trg mladosti 3, Velenje,</a:t>
            </a:r>
          </a:p>
          <a:p>
            <a:pPr lvl="0"/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- za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programe, razpisane na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Šoli za strojništvo, geotehniko in okolje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Medpodjetniškemu izobraževalnemu centru, Koroška cesta 62a, Velenje;</a:t>
            </a:r>
          </a:p>
          <a:p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b="1" u="sng" dirty="0">
                <a:ea typeface="Tahoma" panose="020B0604030504040204" pitchFamily="34" charset="0"/>
                <a:cs typeface="Tahoma" panose="020B0604030504040204" pitchFamily="34" charset="0"/>
              </a:rPr>
              <a:t>ob 11. uri:</a:t>
            </a:r>
          </a:p>
          <a:p>
            <a:pPr lvl="0"/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- za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programe, razpisane na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Elektro in računalniški šoli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Medpodjetniškemu izobraževalnemu centru, Koroška cesta 62a, Velenje</a:t>
            </a:r>
            <a:r>
              <a:rPr lang="sl-SI" dirty="0" smtClean="0"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80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quarter" idx="13"/>
          </p:nvPr>
        </p:nvSpPr>
        <p:spPr>
          <a:xfrm>
            <a:off x="611560" y="731520"/>
            <a:ext cx="8064896" cy="5001736"/>
          </a:xfrm>
        </p:spPr>
        <p:txBody>
          <a:bodyPr>
            <a:normAutofit fontScale="92500"/>
          </a:bodyPr>
          <a:lstStyle/>
          <a:p>
            <a:endParaRPr lang="sl-SI" dirty="0"/>
          </a:p>
          <a:p>
            <a:pPr>
              <a:lnSpc>
                <a:spcPct val="150000"/>
              </a:lnSpc>
            </a:pPr>
            <a:r>
              <a:rPr lang="sl-SI" b="1" u="sng" dirty="0">
                <a:ea typeface="Tahoma" panose="020B0604030504040204" pitchFamily="34" charset="0"/>
                <a:cs typeface="Tahoma" panose="020B0604030504040204" pitchFamily="34" charset="0"/>
              </a:rPr>
              <a:t>v petek</a:t>
            </a:r>
            <a:r>
              <a:rPr lang="sl-SI" u="sng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15. februarja 2019, ob 15. uri</a:t>
            </a:r>
            <a:r>
              <a:rPr lang="sl-SI" u="sng" dirty="0">
                <a:ea typeface="Tahoma" panose="020B0604030504040204" pitchFamily="34" charset="0"/>
                <a:cs typeface="Tahoma" panose="020B0604030504040204" pitchFamily="34" charset="0"/>
              </a:rPr>
              <a:t>, in </a:t>
            </a:r>
            <a:r>
              <a:rPr lang="sl-SI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v soboto, 16. februarja 2019, 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 9. uri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50000"/>
              </a:lnSpc>
            </a:pP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za programe, razpisane na 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Elektro in računalniški šoli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Šoli za strojništvo, geotehniko in okolje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Medpodjetniškemu izobraževalnemu centru, Koroška cesta 62a, Velenje,</a:t>
            </a:r>
          </a:p>
          <a:p>
            <a:pPr lvl="0">
              <a:lnSpc>
                <a:spcPct val="150000"/>
              </a:lnSpc>
            </a:pP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za programe, razpisane na 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Gimnaziji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učilnici A112, v stavbi Gimnazije, Trg mladosti 3, Velenje,</a:t>
            </a:r>
          </a:p>
          <a:p>
            <a:pPr>
              <a:lnSpc>
                <a:spcPct val="150000"/>
              </a:lnSpc>
            </a:pP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za programe, razpisane na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Šoli za storitvene dejavnosti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v veliki predavalnici Višje strokovne šole, Trg mladosti 3, Velenje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896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251520" y="1268760"/>
            <a:ext cx="8496944" cy="3267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  <a:tabLst>
                <a:tab pos="228600" algn="l"/>
              </a:tabLst>
            </a:pP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sl-SI" sz="20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Srednji šoli za gostinstvo in turizem Celje</a:t>
            </a: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 izvajajo v okviru programa </a:t>
            </a:r>
            <a:r>
              <a:rPr lang="sl-SI" sz="2000" i="1" dirty="0">
                <a:ea typeface="Tahoma" panose="020B0604030504040204" pitchFamily="34" charset="0"/>
                <a:cs typeface="Tahoma" panose="020B0604030504040204" pitchFamily="34" charset="0"/>
              </a:rPr>
              <a:t>Gastronomija in turizem</a:t>
            </a:r>
            <a:r>
              <a:rPr lang="sl-SI" sz="20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aktivnosti, povezane z oddelki z </a:t>
            </a:r>
            <a:r>
              <a:rPr lang="sl-SI" sz="2000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evropsko globalno dimenzijo</a:t>
            </a: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, kjer imajo dijaki poglobljeno delo na področju tujih jezikov. </a:t>
            </a:r>
            <a:endParaRPr lang="sl-SI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lvl="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  <a:tabLst>
                <a:tab pos="228600" algn="l"/>
              </a:tabLst>
            </a:pPr>
            <a:r>
              <a:rPr lang="sl-SI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Šola </a:t>
            </a: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bo te aktivnosti predstavila na informativnem dnevu, ki bo v </a:t>
            </a:r>
            <a:r>
              <a:rPr lang="sl-SI" sz="2000" b="1" u="sng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petek, 15. februarja 2019, in v soboto, 16. februarja 2019, </a:t>
            </a:r>
            <a:r>
              <a:rPr lang="sl-SI" sz="20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 11. uri</a:t>
            </a:r>
            <a:r>
              <a:rPr lang="sl-SI" sz="2000" dirty="0">
                <a:ea typeface="Tahoma" panose="020B0604030504040204" pitchFamily="34" charset="0"/>
                <a:cs typeface="Tahoma" panose="020B0604030504040204" pitchFamily="34" charset="0"/>
              </a:rPr>
              <a:t>, v prostorih šole. </a:t>
            </a:r>
            <a:r>
              <a:rPr lang="sl-SI" sz="2000" b="1" dirty="0"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endParaRPr lang="sl-SI" sz="2000" dirty="0"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96943" cy="1008112"/>
          </a:xfrm>
        </p:spPr>
        <p:txBody>
          <a:bodyPr/>
          <a:lstStyle/>
          <a:p>
            <a:r>
              <a:rPr lang="sl-SI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PROGRAMI, KI ZAHTEVAJO POTRDILO O PSIHOFIZIČNI SPOSOBNOSTI</a:t>
            </a:r>
            <a:r>
              <a:rPr lang="sl-SI" dirty="0">
                <a:effectLst/>
              </a:rPr>
              <a:t/>
            </a:r>
            <a:br>
              <a:rPr lang="sl-SI" dirty="0">
                <a:effectLst/>
              </a:rPr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395536" y="1196752"/>
            <a:ext cx="8496943" cy="5661248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20000"/>
              </a:lnSpc>
            </a:pP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Rudarstvo: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sl-SI" dirty="0" err="1">
                <a:ea typeface="Tahoma" panose="020B0604030504040204" pitchFamily="34" charset="0"/>
                <a:cs typeface="Tahoma" panose="020B0604030504040204" pitchFamily="34" charset="0"/>
              </a:rPr>
              <a:t>Geostrojnik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 rudar , Geotehnik (zdrava hrbtenica, dober vid in sluh).</a:t>
            </a:r>
          </a:p>
          <a:p>
            <a:pPr marL="45720" indent="0">
              <a:lnSpc>
                <a:spcPct val="120000"/>
              </a:lnSpc>
              <a:buNone/>
            </a:pP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Umetniška gimnazija: 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Glasbena smer, modul B (petje–instrument) in C (jazz – zabavne glasbe, petje, flavta, klarinet, oboa, fagot, saksofon, rog, trobenta, pozavna, tuba, tolkala) ter Plesna smer, modul A (balet) in B (sodobni ples).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lnSpc>
                <a:spcPct val="120000"/>
              </a:lnSpc>
            </a:pPr>
            <a:r>
              <a:rPr lang="sl-SI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Gimnazija (športni oddelek) </a:t>
            </a:r>
            <a:r>
              <a:rPr lang="sl-SI" b="1" dirty="0">
                <a:ea typeface="Tahoma" panose="020B0604030504040204" pitchFamily="34" charset="0"/>
                <a:cs typeface="Tahoma" panose="020B0604030504040204" pitchFamily="34" charset="0"/>
              </a:rPr>
              <a:t>in Ekonomska gimnazija (športni oddelek):</a:t>
            </a: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sl-SI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sl-SI" sz="2600" dirty="0">
                <a:ea typeface="Tahoma" panose="020B0604030504040204" pitchFamily="34" charset="0"/>
                <a:cs typeface="Tahoma" panose="020B0604030504040204" pitchFamily="34" charset="0"/>
              </a:rPr>
              <a:t>Psihofizično sposobnost preverja pooblaščeni zdravnik v skladu s Strokovnimi navodili za izvajanje medicinskega poklicnega svetovanja v zdravstvenem varstvu šolskih otrok in mladine. </a:t>
            </a:r>
            <a:r>
              <a:rPr lang="sl-SI" sz="2600" b="1" dirty="0">
                <a:ea typeface="Tahoma" panose="020B0604030504040204" pitchFamily="34" charset="0"/>
                <a:cs typeface="Tahoma" panose="020B0604030504040204" pitchFamily="34" charset="0"/>
              </a:rPr>
              <a:t>Potrdilo o tem, da ni zdravstvenih ovir za izobraževanje po programu, izda </a:t>
            </a:r>
            <a:r>
              <a:rPr lang="sl-SI" sz="26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pooblaščeni zdravnik</a:t>
            </a:r>
            <a:r>
              <a:rPr lang="sl-SI" sz="2600" b="1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sl-SI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endParaRPr lang="sl-SI" sz="26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Za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vpis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programa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dokaže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, da ni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zdravstvenih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ovir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 za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izobraževanje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po</a:t>
            </a:r>
            <a:r>
              <a:rPr lang="it-IT" sz="2600" b="1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b="1" dirty="0" err="1">
                <a:ea typeface="Tahoma" panose="020B0604030504040204" pitchFamily="34" charset="0"/>
                <a:cs typeface="Tahoma" panose="020B0604030504040204" pitchFamily="34" charset="0"/>
              </a:rPr>
              <a:t>programu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in da je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kandidat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sposoben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prenašati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večje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napore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treningih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it-IT" sz="2600" dirty="0" err="1">
                <a:ea typeface="Tahoma" panose="020B0604030504040204" pitchFamily="34" charset="0"/>
                <a:cs typeface="Tahoma" panose="020B0604030504040204" pitchFamily="34" charset="0"/>
              </a:rPr>
              <a:t>tekmovanjih</a:t>
            </a:r>
            <a:r>
              <a:rPr lang="it-IT" sz="2600" dirty="0"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sl-SI" sz="26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2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68288" y="116632"/>
            <a:ext cx="8396200" cy="936104"/>
          </a:xfrm>
        </p:spPr>
        <p:txBody>
          <a:bodyPr/>
          <a:lstStyle/>
          <a:p>
            <a:r>
              <a:rPr lang="sl-SI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PROGRAMI, KI ZAHTEVAJO POTREBNO NADARJENOST OZIROMA </a:t>
            </a:r>
            <a:r>
              <a:rPr lang="sl-SI" sz="2800" dirty="0" smtClean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SPRETNOST</a:t>
            </a:r>
            <a:endParaRPr lang="sl-SI" sz="3600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179512" y="1124744"/>
            <a:ext cx="8640960" cy="5418936"/>
          </a:xfrm>
        </p:spPr>
        <p:txBody>
          <a:bodyPr>
            <a:normAutofit fontScale="92500" lnSpcReduction="10000"/>
          </a:bodyPr>
          <a:lstStyle/>
          <a:p>
            <a:r>
              <a:rPr lang="sl-SI" sz="2400" b="1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Zobotehnik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, preizkus ročnih spretnosti, sposobnosti razlikovanja barv in smisla za oblikovanje,</a:t>
            </a:r>
          </a:p>
          <a:p>
            <a:r>
              <a:rPr lang="sl-SI" sz="2400" b="1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Fotografski </a:t>
            </a:r>
            <a:r>
              <a:rPr lang="sl-SI" sz="24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tehnik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, preizkus likovne nadarjenosti, ki obsega likovni, tonski, barvni in risarski preizkus,</a:t>
            </a:r>
          </a:p>
          <a:p>
            <a:r>
              <a:rPr lang="sl-SI" sz="2400" b="1" dirty="0" smtClean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Tehnik </a:t>
            </a:r>
            <a:r>
              <a:rPr lang="sl-SI" sz="24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oblikovanja</a:t>
            </a:r>
            <a:r>
              <a:rPr lang="sl-SI" sz="2400" b="1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preizkus likovne nadarjenosti, ki obsega risanje po modelu, preizkus likovne ustvarjalnosti, ploskovno-barvni  preizkus, konstrukcijsko-prostorski preizkus</a:t>
            </a:r>
            <a:r>
              <a:rPr lang="sl-SI" sz="2400" b="1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endParaRPr lang="sl-SI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sl-SI" sz="2400" b="1" dirty="0">
                <a:solidFill>
                  <a:srgbClr val="FF000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Umetniška gimnazija:</a:t>
            </a:r>
            <a:endParaRPr lang="sl-SI" sz="2400" dirty="0">
              <a:solidFill>
                <a:srgbClr val="FF0000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sl-SI" sz="2400" b="1" dirty="0">
                <a:ea typeface="Tahoma" panose="020B0604030504040204" pitchFamily="34" charset="0"/>
                <a:cs typeface="Tahoma" panose="020B0604030504040204" pitchFamily="34" charset="0"/>
              </a:rPr>
              <a:t>Likovna smer, 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preizkus likovne nadarjenosti</a:t>
            </a:r>
            <a:r>
              <a:rPr lang="sl-SI" sz="2400" b="1" dirty="0"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 ki obsega risanje po modelu, preizkus likovne ustvarjalnosti, ploskovno-barvni preizkus in konstrukcijsko-prostorski preizkus,</a:t>
            </a:r>
          </a:p>
          <a:p>
            <a:pPr lvl="0"/>
            <a:r>
              <a:rPr lang="sl-SI" sz="2400" b="1" dirty="0">
                <a:ea typeface="Tahoma" panose="020B0604030504040204" pitchFamily="34" charset="0"/>
                <a:cs typeface="Tahoma" panose="020B0604030504040204" pitchFamily="34" charset="0"/>
              </a:rPr>
              <a:t>Glasbena smer, </a:t>
            </a:r>
            <a:r>
              <a:rPr lang="sl-SI" sz="2400" dirty="0">
                <a:ea typeface="Tahoma" panose="020B0604030504040204" pitchFamily="34" charset="0"/>
                <a:cs typeface="Tahoma" panose="020B0604030504040204" pitchFamily="34" charset="0"/>
              </a:rPr>
              <a:t>preizkus glasbene nadarjenosti, ki  obsega preizkus znanja po programu glasbene šole, </a:t>
            </a:r>
            <a:endParaRPr lang="sl-SI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r>
              <a:rPr lang="sl-SI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Plesna smer, </a:t>
            </a:r>
            <a:r>
              <a:rPr lang="sl-SI" dirty="0">
                <a:ea typeface="Tahoma" panose="020B0604030504040204" pitchFamily="34" charset="0"/>
                <a:cs typeface="Tahoma" panose="020B0604030504040204" pitchFamily="34" charset="0"/>
              </a:rPr>
              <a:t>preizkus nadarjenosti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694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kotnik 3"/>
          <p:cNvSpPr/>
          <p:nvPr/>
        </p:nvSpPr>
        <p:spPr>
          <a:xfrm>
            <a:off x="539552" y="548681"/>
            <a:ext cx="792088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300"/>
              </a:lnSpc>
              <a:tabLst>
                <a:tab pos="173355" algn="l"/>
                <a:tab pos="274320" algn="l"/>
              </a:tabLst>
            </a:pPr>
            <a:r>
              <a:rPr lang="sl-SI" sz="1400" b="1" u="sng" dirty="0">
                <a:solidFill>
                  <a:srgbClr val="FF0000"/>
                </a:solidFill>
              </a:rPr>
              <a:t>Omejitve za šolsko leto </a:t>
            </a:r>
            <a:r>
              <a:rPr lang="sl-SI" sz="1400" b="1" u="sng" dirty="0" smtClean="0">
                <a:solidFill>
                  <a:srgbClr val="FF0000"/>
                </a:solidFill>
              </a:rPr>
              <a:t>2018/2019</a:t>
            </a:r>
            <a:endParaRPr lang="sl-SI" sz="1400" b="1" u="sng" dirty="0">
              <a:solidFill>
                <a:srgbClr val="FF0000"/>
              </a:solidFill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endParaRPr lang="sl-SI" sz="1400" b="1" dirty="0" smtClean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 smtClean="0">
                <a:ea typeface="Times New Roman" panose="02020603050405020304" pitchFamily="18" charset="0"/>
                <a:cs typeface="Arial" panose="020B0604020202020204" pitchFamily="34" charset="0"/>
              </a:rPr>
              <a:t>Gimnazija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Celje - Center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Umetniška gimnazija – likovna smer: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145,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Gimnazija: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150,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Predšolska vzgoja: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126, 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točke iz nacionalnih preizkusov znanja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131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>
                <a:highlight>
                  <a:srgbClr val="00FFFF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Srednja zdravstvena šola Celje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Kozmetični tehnik: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133;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>
                <a:highlight>
                  <a:srgbClr val="00FFFF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romanUcPeriod"/>
              <a:tabLst>
                <a:tab pos="173355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gimnazija v Celju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Klasična gimnazija: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149;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0"/>
              </a:spcAft>
              <a:tabLst>
                <a:tab pos="173355" algn="l"/>
                <a:tab pos="228600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0"/>
              </a:spcAft>
              <a:tabLst>
                <a:tab pos="173355" algn="l"/>
                <a:tab pos="228600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Šolski center Celje, </a:t>
            </a:r>
            <a:r>
              <a:rPr lang="sl-SI" sz="1400" b="1" i="1" dirty="0">
                <a:ea typeface="Times New Roman" panose="02020603050405020304" pitchFamily="18" charset="0"/>
                <a:cs typeface="Arial" panose="020B0604020202020204" pitchFamily="34" charset="0"/>
              </a:rPr>
              <a:t>Srednja šola za strojništvo, </a:t>
            </a:r>
            <a:r>
              <a:rPr lang="sl-SI" sz="1400" b="1" i="1" dirty="0" err="1">
                <a:ea typeface="Times New Roman" panose="02020603050405020304" pitchFamily="18" charset="0"/>
                <a:cs typeface="Arial" panose="020B0604020202020204" pitchFamily="34" charset="0"/>
              </a:rPr>
              <a:t>mehatroniko</a:t>
            </a:r>
            <a:r>
              <a:rPr lang="sl-SI" sz="1400" b="1" i="1" dirty="0">
                <a:ea typeface="Times New Roman" panose="02020603050405020304" pitchFamily="18" charset="0"/>
                <a:cs typeface="Arial" panose="020B0604020202020204" pitchFamily="34" charset="0"/>
              </a:rPr>
              <a:t> in medije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Medijski tehnik: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122,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Tehnik </a:t>
            </a:r>
            <a:r>
              <a:rPr lang="sl-SI" sz="1400" dirty="0" err="1">
                <a:ea typeface="Times New Roman" panose="02020603050405020304" pitchFamily="18" charset="0"/>
                <a:cs typeface="Arial" panose="020B0604020202020204" pitchFamily="34" charset="0"/>
              </a:rPr>
              <a:t>mehatronike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: točke iz ocen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 152,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Strojni tehnik: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128,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</a:t>
            </a:r>
            <a:r>
              <a:rPr lang="sl-SI" sz="1400" dirty="0" err="1">
                <a:ea typeface="Times New Roman" panose="02020603050405020304" pitchFamily="18" charset="0"/>
                <a:cs typeface="Arial" panose="020B0604020202020204" pitchFamily="34" charset="0"/>
              </a:rPr>
              <a:t>Mehatronik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 operater: točke iz ocen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 111,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Inštalater strojnih inštalacij: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99;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>
                <a:highlight>
                  <a:srgbClr val="00FFFF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0"/>
              </a:spcAft>
              <a:tabLst>
                <a:tab pos="173355" algn="l"/>
                <a:tab pos="228600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Šolski center Celje, </a:t>
            </a:r>
            <a:r>
              <a:rPr lang="sl-SI" sz="1400" b="1" i="1" dirty="0">
                <a:ea typeface="Times New Roman" panose="02020603050405020304" pitchFamily="18" charset="0"/>
                <a:cs typeface="Arial" panose="020B0604020202020204" pitchFamily="34" charset="0"/>
              </a:rPr>
              <a:t>Srednja šola za kemijo, elektrotehniko in računalništvo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Elektrikar: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99, 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točke iz nacionalnih preizkusov znanja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65;</a:t>
            </a: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dirty="0">
                <a:highlight>
                  <a:srgbClr val="00FFFF"/>
                </a:highlight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Šolski center Šentjur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Veterinarski tehnik: točke iz ocen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112;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Aft>
                <a:spcPts val="0"/>
              </a:spcAft>
              <a:tabLst>
                <a:tab pos="173355" algn="l"/>
                <a:tab pos="228600" algn="l"/>
                <a:tab pos="274320" algn="l"/>
              </a:tabLst>
            </a:pP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Šolski center Velenje, </a:t>
            </a:r>
            <a:r>
              <a:rPr lang="sl-SI" sz="1400" b="1" i="1" dirty="0">
                <a:ea typeface="Times New Roman" panose="02020603050405020304" pitchFamily="18" charset="0"/>
                <a:cs typeface="Arial" panose="020B0604020202020204" pitchFamily="34" charset="0"/>
              </a:rPr>
              <a:t>Gimnazija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173355" algn="l"/>
                <a:tab pos="274320" algn="l"/>
              </a:tabLst>
            </a:pPr>
            <a:r>
              <a:rPr lang="sl-SI" sz="1400" dirty="0">
                <a:ea typeface="Times New Roman" panose="02020603050405020304" pitchFamily="18" charset="0"/>
                <a:cs typeface="Arial" panose="020B0604020202020204" pitchFamily="34" charset="0"/>
              </a:rPr>
              <a:t>program Gimnazija – športni oddelek: točke iz ocen in športnih dosežkov </a:t>
            </a:r>
            <a:r>
              <a:rPr lang="sl-SI" sz="1400" b="1" dirty="0">
                <a:ea typeface="Times New Roman" panose="02020603050405020304" pitchFamily="18" charset="0"/>
                <a:cs typeface="Arial" panose="020B0604020202020204" pitchFamily="34" charset="0"/>
              </a:rPr>
              <a:t>163.</a:t>
            </a:r>
            <a:endParaRPr lang="sl-SI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173355" algn="l"/>
                <a:tab pos="274320" algn="l"/>
              </a:tabLst>
            </a:pPr>
            <a:r>
              <a:rPr lang="sl-SI" sz="10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sl-SI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9970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11560" y="160020"/>
            <a:ext cx="6512511" cy="1143000"/>
          </a:xfrm>
        </p:spPr>
        <p:txBody>
          <a:bodyPr/>
          <a:lstStyle/>
          <a:p>
            <a:r>
              <a:rPr lang="sl-SI" dirty="0" smtClean="0"/>
              <a:t>ŠTIPENDIJE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611560" y="1308946"/>
            <a:ext cx="7848872" cy="528840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l-SI" sz="3600" dirty="0" smtClean="0">
                <a:solidFill>
                  <a:srgbClr val="FF0000"/>
                </a:solidFill>
              </a:rPr>
              <a:t>ZOISOVA </a:t>
            </a:r>
          </a:p>
          <a:p>
            <a:r>
              <a:rPr lang="sl-SI" dirty="0" smtClean="0"/>
              <a:t>Zoisovo </a:t>
            </a:r>
            <a:r>
              <a:rPr lang="sl-SI" dirty="0"/>
              <a:t>štipendijo lahko pridobi dijak, ki je </a:t>
            </a:r>
            <a:r>
              <a:rPr lang="sl-SI" b="1" dirty="0"/>
              <a:t>dosegel izjemni dosežek</a:t>
            </a:r>
            <a:r>
              <a:rPr lang="sl-SI" dirty="0"/>
              <a:t> iz znanja, raziskovanja, razvoja ali umetnosti </a:t>
            </a:r>
            <a:r>
              <a:rPr lang="sl-SI" b="1" dirty="0"/>
              <a:t>IN ustrezno povprečno oceno</a:t>
            </a:r>
            <a:r>
              <a:rPr lang="sl-SI" dirty="0" smtClean="0"/>
              <a:t>.</a:t>
            </a:r>
          </a:p>
          <a:p>
            <a:r>
              <a:rPr lang="sl-SI" b="1" dirty="0" smtClean="0"/>
              <a:t>Dijaki </a:t>
            </a:r>
            <a:r>
              <a:rPr lang="sl-SI" b="1" dirty="0"/>
              <a:t>1. letnika</a:t>
            </a:r>
            <a:r>
              <a:rPr lang="sl-SI" dirty="0"/>
              <a:t> neposredno ob prehodu iz osnovne v srednjo šolo morajo izkazati </a:t>
            </a:r>
            <a:r>
              <a:rPr lang="sl-SI" b="1" i="1" dirty="0"/>
              <a:t>povprečno oceno najmanj 4,70</a:t>
            </a:r>
            <a:r>
              <a:rPr lang="sl-SI" dirty="0"/>
              <a:t>. Za izračun </a:t>
            </a:r>
            <a:r>
              <a:rPr lang="sl-SI" dirty="0" smtClean="0"/>
              <a:t>povprečne </a:t>
            </a:r>
            <a:r>
              <a:rPr lang="sl-SI" dirty="0"/>
              <a:t>ocene se upoštevajo vse ocene 9. razreda </a:t>
            </a:r>
            <a:r>
              <a:rPr lang="sl-SI" dirty="0" smtClean="0"/>
              <a:t>OŠ</a:t>
            </a:r>
          </a:p>
          <a:p>
            <a:r>
              <a:rPr lang="sl-SI" dirty="0" smtClean="0"/>
              <a:t>j</a:t>
            </a:r>
            <a:r>
              <a:rPr lang="x-none" dirty="0" smtClean="0"/>
              <a:t>avni </a:t>
            </a:r>
            <a:r>
              <a:rPr lang="x-none" dirty="0"/>
              <a:t>razpis za dodelitev Zoisove štipendije objavi </a:t>
            </a:r>
            <a:r>
              <a:rPr lang="x-none" b="1" dirty="0"/>
              <a:t>Javni </a:t>
            </a:r>
            <a:r>
              <a:rPr lang="sl-SI" b="1" dirty="0" smtClean="0"/>
              <a:t>štipendijski, razvojni, invalidski in preživninski sklad RS </a:t>
            </a:r>
            <a:r>
              <a:rPr lang="x-none" dirty="0" smtClean="0"/>
              <a:t>najkasneje </a:t>
            </a:r>
            <a:r>
              <a:rPr lang="x-none" dirty="0"/>
              <a:t>do konca junija za naslednje šolsko oziroma študijsko </a:t>
            </a:r>
            <a:r>
              <a:rPr lang="x-none" dirty="0" smtClean="0"/>
              <a:t>leto</a:t>
            </a:r>
            <a:endParaRPr lang="sl-SI" dirty="0" smtClean="0"/>
          </a:p>
          <a:p>
            <a:r>
              <a:rPr lang="sl-SI" dirty="0"/>
              <a:t>Državne in Zoisove štipendije </a:t>
            </a:r>
            <a:r>
              <a:rPr lang="sl-SI" b="1" dirty="0"/>
              <a:t>ni mogoče</a:t>
            </a:r>
            <a:r>
              <a:rPr lang="sl-SI" dirty="0"/>
              <a:t> kombinirati. </a:t>
            </a:r>
          </a:p>
        </p:txBody>
      </p:sp>
    </p:spTree>
    <p:extLst>
      <p:ext uri="{BB962C8B-B14F-4D97-AF65-F5344CB8AC3E}">
        <p14:creationId xmlns:p14="http://schemas.microsoft.com/office/powerpoint/2010/main" val="155572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7992888" cy="564980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sl-SI" sz="3600" dirty="0" smtClean="0">
                <a:solidFill>
                  <a:srgbClr val="FF0000"/>
                </a:solidFill>
              </a:rPr>
              <a:t>DRŽAVNA ŠTIPENDIJA</a:t>
            </a:r>
          </a:p>
          <a:p>
            <a:r>
              <a:rPr lang="sl-SI" sz="2000" dirty="0"/>
              <a:t>namenjena dijakom in študentom, ki </a:t>
            </a:r>
            <a:r>
              <a:rPr lang="sl-SI" sz="2000" dirty="0" smtClean="0"/>
              <a:t>izhajajo </a:t>
            </a:r>
            <a:r>
              <a:rPr lang="sl-SI" sz="2000" dirty="0"/>
              <a:t>iz socialno šibkejših </a:t>
            </a:r>
            <a:r>
              <a:rPr lang="sl-SI" sz="2000" dirty="0" smtClean="0"/>
              <a:t>družin </a:t>
            </a:r>
          </a:p>
          <a:p>
            <a:r>
              <a:rPr lang="sl-SI" sz="2000" b="1" dirty="0" smtClean="0"/>
              <a:t>roka</a:t>
            </a:r>
            <a:r>
              <a:rPr lang="sl-SI" sz="2000" dirty="0" smtClean="0"/>
              <a:t> </a:t>
            </a:r>
            <a:r>
              <a:rPr lang="sl-SI" sz="2000" dirty="0"/>
              <a:t>(ali javnega poziva) </a:t>
            </a:r>
            <a:r>
              <a:rPr lang="sl-SI" sz="2000" b="1" dirty="0"/>
              <a:t>za oddajo vloge </a:t>
            </a:r>
            <a:r>
              <a:rPr lang="sl-SI" sz="2000" dirty="0"/>
              <a:t>za uveljavljanje pravice do državne štipendije</a:t>
            </a:r>
            <a:r>
              <a:rPr lang="sl-SI" sz="2000" b="1" dirty="0"/>
              <a:t> ni več</a:t>
            </a:r>
            <a:r>
              <a:rPr lang="sl-SI" sz="2000" dirty="0"/>
              <a:t>. Zakon določa, da </a:t>
            </a:r>
            <a:r>
              <a:rPr lang="sl-SI" sz="2000" b="1" dirty="0"/>
              <a:t>državna štipendija</a:t>
            </a:r>
            <a:r>
              <a:rPr lang="sl-SI" sz="2000" dirty="0"/>
              <a:t> upravičencu </a:t>
            </a:r>
            <a:r>
              <a:rPr lang="sl-SI" sz="2000" b="1" dirty="0"/>
              <a:t>pripada od prvega dne naslednjega meseca po vložitvi vloge</a:t>
            </a:r>
            <a:r>
              <a:rPr lang="sl-SI" sz="2000" dirty="0"/>
              <a:t>, o čemer center za socialno delo vsako šolsko/študijsko leto odloča ponovno (na podlagi vložene vloge za nadaljnje prejemanje državne štipendije). </a:t>
            </a:r>
            <a:endParaRPr lang="sl-SI" sz="2000" dirty="0" smtClean="0"/>
          </a:p>
          <a:p>
            <a:pPr marL="45720" indent="0">
              <a:buNone/>
            </a:pPr>
            <a:endParaRPr lang="sl-SI" sz="2000" dirty="0" smtClean="0"/>
          </a:p>
          <a:p>
            <a:r>
              <a:rPr lang="sl-SI" sz="2000" b="1" dirty="0"/>
              <a:t>Dijaki </a:t>
            </a:r>
            <a:r>
              <a:rPr lang="sl-SI" sz="2000" dirty="0"/>
              <a:t>naj vlogo za uveljavljanje državne štipendije </a:t>
            </a:r>
            <a:r>
              <a:rPr lang="sl-SI" sz="2000" b="1" dirty="0"/>
              <a:t>vložijo v mesecu avgustu</a:t>
            </a:r>
            <a:r>
              <a:rPr lang="sl-SI" sz="2000" dirty="0"/>
              <a:t>, da bodo ob izpolnjevanju pogojev upravičeni do državne štipendije s 1. </a:t>
            </a:r>
            <a:r>
              <a:rPr lang="sl-SI" sz="2000" dirty="0" smtClean="0"/>
              <a:t>septembrom</a:t>
            </a:r>
          </a:p>
          <a:p>
            <a:r>
              <a:rPr lang="pl-PL" sz="2000" b="1" dirty="0"/>
              <a:t>Vlogo </a:t>
            </a:r>
            <a:r>
              <a:rPr lang="pl-PL" sz="2000" dirty="0"/>
              <a:t>je treba </a:t>
            </a:r>
            <a:r>
              <a:rPr lang="pl-PL" sz="2000" b="1" dirty="0"/>
              <a:t>oddati </a:t>
            </a:r>
            <a:r>
              <a:rPr lang="pl-PL" sz="2000" dirty="0"/>
              <a:t>pri</a:t>
            </a:r>
            <a:r>
              <a:rPr lang="pl-PL" sz="2000" b="1" dirty="0"/>
              <a:t> pristojnem </a:t>
            </a:r>
            <a:r>
              <a:rPr lang="pl-PL" sz="2000" b="1" dirty="0">
                <a:solidFill>
                  <a:srgbClr val="FF0000"/>
                </a:solidFill>
              </a:rPr>
              <a:t>centru za socialno delo</a:t>
            </a:r>
            <a:endParaRPr lang="sl-SI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556132"/>
      </p:ext>
    </p:extLst>
  </p:cSld>
  <p:clrMapOvr>
    <a:masterClrMapping/>
  </p:clrMapOvr>
</p:sld>
</file>

<file path=ppt/theme/theme1.xml><?xml version="1.0" encoding="utf-8"?>
<a:theme xmlns:a="http://schemas.openxmlformats.org/drawingml/2006/main" name="Sled">
  <a:themeElements>
    <a:clrScheme name="Sled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ed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ed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1749</TotalTime>
  <Words>1417</Words>
  <Application>Microsoft Office PowerPoint</Application>
  <PresentationFormat>Diaprojekcija na zaslonu (4:3)</PresentationFormat>
  <Paragraphs>221</Paragraphs>
  <Slides>17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8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6" baseType="lpstr">
      <vt:lpstr>Arial</vt:lpstr>
      <vt:lpstr>Calibri</vt:lpstr>
      <vt:lpstr>Georgia</vt:lpstr>
      <vt:lpstr>Symbol</vt:lpstr>
      <vt:lpstr>Tahoma</vt:lpstr>
      <vt:lpstr>Times New Roman</vt:lpstr>
      <vt:lpstr>Trebuchet MS</vt:lpstr>
      <vt:lpstr>Wingdings</vt:lpstr>
      <vt:lpstr>Sled</vt:lpstr>
      <vt:lpstr>Informativni dan in vpis v srednje šole</vt:lpstr>
      <vt:lpstr>INFORMATIVNI DAN</vt:lpstr>
      <vt:lpstr>PowerPointova predstavitev</vt:lpstr>
      <vt:lpstr>PowerPointova predstavitev</vt:lpstr>
      <vt:lpstr>PROGRAMI, KI ZAHTEVAJO POTRDILO O PSIHOFIZIČNI SPOSOBNOSTI </vt:lpstr>
      <vt:lpstr>PROGRAMI, KI ZAHTEVAJO POTREBNO NADARJENOST OZIROMA SPRETNOST</vt:lpstr>
      <vt:lpstr>PowerPointova predstavitev</vt:lpstr>
      <vt:lpstr>ŠTIPENDIJE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janja</dc:creator>
  <cp:lastModifiedBy>Svetovalna</cp:lastModifiedBy>
  <cp:revision>52</cp:revision>
  <cp:lastPrinted>2019-02-06T10:29:37Z</cp:lastPrinted>
  <dcterms:created xsi:type="dcterms:W3CDTF">2017-09-03T17:25:02Z</dcterms:created>
  <dcterms:modified xsi:type="dcterms:W3CDTF">2019-02-06T10:37:04Z</dcterms:modified>
</cp:coreProperties>
</file>