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1" r:id="rId6"/>
    <p:sldId id="266" r:id="rId7"/>
    <p:sldId id="273" r:id="rId8"/>
    <p:sldId id="276" r:id="rId9"/>
    <p:sldId id="268" r:id="rId10"/>
    <p:sldId id="262" r:id="rId11"/>
    <p:sldId id="267" r:id="rId12"/>
    <p:sldId id="264" r:id="rId13"/>
    <p:sldId id="269" r:id="rId14"/>
    <p:sldId id="277" r:id="rId15"/>
    <p:sldId id="278" r:id="rId16"/>
    <p:sldId id="272" r:id="rId17"/>
    <p:sldId id="279" r:id="rId18"/>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7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DD819B-045C-4E2D-8FA6-31F68F22D95C}" type="datetimeFigureOut">
              <a:rPr lang="sl-SI" smtClean="0"/>
              <a:t>3.2.2016</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4FD73A-760D-4280-AD1B-43111CBBE71B}" type="slidenum">
              <a:rPr lang="sl-SI" smtClean="0"/>
              <a:t>‹#›</a:t>
            </a:fld>
            <a:endParaRPr lang="sl-SI"/>
          </a:p>
        </p:txBody>
      </p:sp>
    </p:spTree>
    <p:extLst>
      <p:ext uri="{BB962C8B-B14F-4D97-AF65-F5344CB8AC3E}">
        <p14:creationId xmlns:p14="http://schemas.microsoft.com/office/powerpoint/2010/main" val="880278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D54FD73A-760D-4280-AD1B-43111CBBE71B}" type="slidenum">
              <a:rPr lang="sl-SI" smtClean="0"/>
              <a:t>3</a:t>
            </a:fld>
            <a:endParaRPr lang="sl-SI"/>
          </a:p>
        </p:txBody>
      </p:sp>
    </p:spTree>
    <p:extLst>
      <p:ext uri="{BB962C8B-B14F-4D97-AF65-F5344CB8AC3E}">
        <p14:creationId xmlns:p14="http://schemas.microsoft.com/office/powerpoint/2010/main" val="186720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sl-SI" smtClean="0"/>
              <a:t>Uredite slog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Uredite slog podnaslova matrice</a:t>
            </a:r>
            <a:endParaRPr kumimoji="0" lang="en-US"/>
          </a:p>
        </p:txBody>
      </p:sp>
      <p:sp>
        <p:nvSpPr>
          <p:cNvPr id="28" name="Ograda datuma 27"/>
          <p:cNvSpPr>
            <a:spLocks noGrp="1"/>
          </p:cNvSpPr>
          <p:nvPr>
            <p:ph type="dt" sz="half" idx="10"/>
          </p:nvPr>
        </p:nvSpPr>
        <p:spPr bwMode="auto">
          <a:xfrm rot="5400000">
            <a:off x="7764621" y="1174097"/>
            <a:ext cx="2286000" cy="381000"/>
          </a:xfrm>
        </p:spPr>
        <p:txBody>
          <a:bodyPr/>
          <a:lstStyle/>
          <a:p>
            <a:fld id="{E6B7319C-E563-470C-BD50-84211741AE77}" type="datetimeFigureOut">
              <a:rPr lang="sl-SI" smtClean="0"/>
              <a:t>3.2.2016</a:t>
            </a:fld>
            <a:endParaRPr lang="sl-SI"/>
          </a:p>
        </p:txBody>
      </p:sp>
      <p:sp>
        <p:nvSpPr>
          <p:cNvPr id="17" name="Ograda noge 16"/>
          <p:cNvSpPr>
            <a:spLocks noGrp="1"/>
          </p:cNvSpPr>
          <p:nvPr>
            <p:ph type="ftr" sz="quarter" idx="11"/>
          </p:nvPr>
        </p:nvSpPr>
        <p:spPr bwMode="auto">
          <a:xfrm rot="5400000">
            <a:off x="7077269" y="4181669"/>
            <a:ext cx="3657600" cy="384048"/>
          </a:xfrm>
        </p:spPr>
        <p:txBody>
          <a:bodyPr/>
          <a:lstStyle/>
          <a:p>
            <a:endParaRPr lang="sl-SI"/>
          </a:p>
        </p:txBody>
      </p:sp>
      <p:sp>
        <p:nvSpPr>
          <p:cNvPr id="10" name="Pravoko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o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o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povezovalnik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en povezovalnik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en povezovalnik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povezoval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povezovalnik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en povezovalnik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o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Ograda številke diapozitiva 28"/>
          <p:cNvSpPr>
            <a:spLocks noGrp="1"/>
          </p:cNvSpPr>
          <p:nvPr>
            <p:ph type="sldNum" sz="quarter" idx="12"/>
          </p:nvPr>
        </p:nvSpPr>
        <p:spPr bwMode="auto">
          <a:xfrm>
            <a:off x="1325544" y="4928702"/>
            <a:ext cx="609600" cy="517524"/>
          </a:xfrm>
        </p:spPr>
        <p:txBody>
          <a:bodyPr/>
          <a:lstStyle/>
          <a:p>
            <a:fld id="{52AAF02E-A9CD-4E98-8A96-2D25331AA59E}"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E6B7319C-E563-470C-BD50-84211741AE77}" type="datetimeFigureOut">
              <a:rPr lang="sl-SI" smtClean="0"/>
              <a:t>3.2.2016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2AAF02E-A9CD-4E98-8A96-2D25331AA59E}"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kumimoji="0" lang="sl-SI" smtClean="0"/>
              <a:t>Uredite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E6B7319C-E563-470C-BD50-84211741AE77}" type="datetimeFigureOut">
              <a:rPr lang="sl-SI" smtClean="0"/>
              <a:t>3.2.2016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2AAF02E-A9CD-4E98-8A96-2D25331AA59E}"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8" name="Ograda vsebine 7"/>
          <p:cNvSpPr>
            <a:spLocks noGrp="1"/>
          </p:cNvSpPr>
          <p:nvPr>
            <p:ph sz="quarter" idx="1"/>
          </p:nvPr>
        </p:nvSpPr>
        <p:spPr>
          <a:xfrm>
            <a:off x="457200" y="1600200"/>
            <a:ext cx="7467600" cy="4873752"/>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4"/>
          </p:nvPr>
        </p:nvSpPr>
        <p:spPr/>
        <p:txBody>
          <a:bodyPr rtlCol="0"/>
          <a:lstStyle/>
          <a:p>
            <a:fld id="{E6B7319C-E563-470C-BD50-84211741AE77}" type="datetimeFigureOut">
              <a:rPr lang="sl-SI" smtClean="0"/>
              <a:t>3.2.2016</a:t>
            </a:fld>
            <a:endParaRPr lang="sl-SI"/>
          </a:p>
        </p:txBody>
      </p:sp>
      <p:sp>
        <p:nvSpPr>
          <p:cNvPr id="9" name="Ograda številke diapozitiva 8"/>
          <p:cNvSpPr>
            <a:spLocks noGrp="1"/>
          </p:cNvSpPr>
          <p:nvPr>
            <p:ph type="sldNum" sz="quarter" idx="15"/>
          </p:nvPr>
        </p:nvSpPr>
        <p:spPr/>
        <p:txBody>
          <a:bodyPr rtlCol="0"/>
          <a:lstStyle/>
          <a:p>
            <a:fld id="{52AAF02E-A9CD-4E98-8A96-2D25331AA59E}" type="slidenum">
              <a:rPr lang="sl-SI" smtClean="0"/>
              <a:t>‹#›</a:t>
            </a:fld>
            <a:endParaRPr lang="sl-SI"/>
          </a:p>
        </p:txBody>
      </p:sp>
      <p:sp>
        <p:nvSpPr>
          <p:cNvPr id="10" name="Ograda noge 9"/>
          <p:cNvSpPr>
            <a:spLocks noGrp="1"/>
          </p:cNvSpPr>
          <p:nvPr>
            <p:ph type="ftr" sz="quarter" idx="16"/>
          </p:nvPr>
        </p:nvSpPr>
        <p:spPr/>
        <p:txBody>
          <a:bodyPr rtlCol="0"/>
          <a:lstStyle/>
          <a:p>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sl-SI" smtClean="0"/>
              <a:t>Uredite slog naslova matrice</a:t>
            </a:r>
            <a:endParaRPr kumimoji="0" lang="en-US"/>
          </a:p>
        </p:txBody>
      </p:sp>
      <p:sp>
        <p:nvSpPr>
          <p:cNvPr id="3" name="Ograda besedil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Uredite sloge besedila matrice</a:t>
            </a:r>
          </a:p>
        </p:txBody>
      </p:sp>
      <p:sp>
        <p:nvSpPr>
          <p:cNvPr id="4" name="Ograda datuma 3"/>
          <p:cNvSpPr>
            <a:spLocks noGrp="1"/>
          </p:cNvSpPr>
          <p:nvPr>
            <p:ph type="dt" sz="half" idx="10"/>
          </p:nvPr>
        </p:nvSpPr>
        <p:spPr bwMode="auto">
          <a:xfrm rot="5400000">
            <a:off x="7763256" y="1170432"/>
            <a:ext cx="2286000" cy="381000"/>
          </a:xfrm>
        </p:spPr>
        <p:txBody>
          <a:bodyPr/>
          <a:lstStyle/>
          <a:p>
            <a:fld id="{E6B7319C-E563-470C-BD50-84211741AE77}" type="datetimeFigureOut">
              <a:rPr lang="sl-SI" smtClean="0"/>
              <a:t>3.2.2016</a:t>
            </a:fld>
            <a:endParaRPr lang="sl-SI"/>
          </a:p>
        </p:txBody>
      </p:sp>
      <p:sp>
        <p:nvSpPr>
          <p:cNvPr id="5" name="Ograda noge 4"/>
          <p:cNvSpPr>
            <a:spLocks noGrp="1"/>
          </p:cNvSpPr>
          <p:nvPr>
            <p:ph type="ftr" sz="quarter" idx="11"/>
          </p:nvPr>
        </p:nvSpPr>
        <p:spPr bwMode="auto">
          <a:xfrm rot="5400000">
            <a:off x="7077456" y="4178808"/>
            <a:ext cx="3657600" cy="384048"/>
          </a:xfrm>
        </p:spPr>
        <p:txBody>
          <a:bodyPr/>
          <a:lstStyle/>
          <a:p>
            <a:endParaRPr lang="sl-SI"/>
          </a:p>
        </p:txBody>
      </p:sp>
      <p:sp>
        <p:nvSpPr>
          <p:cNvPr id="9" name="Pravoko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o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o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povezovalnik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en povezovalnik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povezovalnik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povezoval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en povezovalnik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o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en povezovalnik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Ograda številke diapozitiva 5"/>
          <p:cNvSpPr>
            <a:spLocks noGrp="1"/>
          </p:cNvSpPr>
          <p:nvPr>
            <p:ph type="sldNum" sz="quarter" idx="12"/>
          </p:nvPr>
        </p:nvSpPr>
        <p:spPr bwMode="auto">
          <a:xfrm>
            <a:off x="1340616" y="4928702"/>
            <a:ext cx="609600" cy="517524"/>
          </a:xfrm>
        </p:spPr>
        <p:txBody>
          <a:bodyPr/>
          <a:lstStyle/>
          <a:p>
            <a:fld id="{52AAF02E-A9CD-4E98-8A96-2D25331AA59E}" type="slidenum">
              <a:rPr lang="sl-SI" smtClean="0"/>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5" name="Ograda datuma 4"/>
          <p:cNvSpPr>
            <a:spLocks noGrp="1"/>
          </p:cNvSpPr>
          <p:nvPr>
            <p:ph type="dt" sz="half" idx="10"/>
          </p:nvPr>
        </p:nvSpPr>
        <p:spPr/>
        <p:txBody>
          <a:bodyPr/>
          <a:lstStyle/>
          <a:p>
            <a:fld id="{E6B7319C-E563-470C-BD50-84211741AE77}" type="datetimeFigureOut">
              <a:rPr lang="sl-SI" smtClean="0"/>
              <a:t>3.2.2016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52AAF02E-A9CD-4E98-8A96-2D25331AA59E}" type="slidenum">
              <a:rPr lang="sl-SI" smtClean="0"/>
              <a:t>‹#›</a:t>
            </a:fld>
            <a:endParaRPr lang="sl-SI"/>
          </a:p>
        </p:txBody>
      </p:sp>
      <p:sp>
        <p:nvSpPr>
          <p:cNvPr id="9" name="Ograda vsebine 8"/>
          <p:cNvSpPr>
            <a:spLocks noGrp="1"/>
          </p:cNvSpPr>
          <p:nvPr>
            <p:ph sz="quarter" idx="1"/>
          </p:nvPr>
        </p:nvSpPr>
        <p:spPr>
          <a:xfrm>
            <a:off x="457200" y="1600200"/>
            <a:ext cx="3657600"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1" name="Ograda vsebine 10"/>
          <p:cNvSpPr>
            <a:spLocks noGrp="1"/>
          </p:cNvSpPr>
          <p:nvPr>
            <p:ph sz="quarter" idx="2"/>
          </p:nvPr>
        </p:nvSpPr>
        <p:spPr>
          <a:xfrm>
            <a:off x="4270248" y="1600200"/>
            <a:ext cx="3657600"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sl-SI" smtClean="0"/>
              <a:t>Uredite slog naslova matrice</a:t>
            </a:r>
            <a:endParaRPr kumimoji="0" lang="en-US"/>
          </a:p>
        </p:txBody>
      </p:sp>
      <p:sp>
        <p:nvSpPr>
          <p:cNvPr id="7" name="Ograda datuma 6"/>
          <p:cNvSpPr>
            <a:spLocks noGrp="1"/>
          </p:cNvSpPr>
          <p:nvPr>
            <p:ph type="dt" sz="half" idx="10"/>
          </p:nvPr>
        </p:nvSpPr>
        <p:spPr/>
        <p:txBody>
          <a:bodyPr/>
          <a:lstStyle/>
          <a:p>
            <a:fld id="{E6B7319C-E563-470C-BD50-84211741AE77}" type="datetimeFigureOut">
              <a:rPr lang="sl-SI" smtClean="0"/>
              <a:t>3.2.2016</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52AAF02E-A9CD-4E98-8A96-2D25331AA59E}" type="slidenum">
              <a:rPr lang="sl-SI" smtClean="0"/>
              <a:t>‹#›</a:t>
            </a:fld>
            <a:endParaRPr lang="sl-SI"/>
          </a:p>
        </p:txBody>
      </p:sp>
      <p:sp>
        <p:nvSpPr>
          <p:cNvPr id="11" name="Ograda vsebine 10"/>
          <p:cNvSpPr>
            <a:spLocks noGrp="1"/>
          </p:cNvSpPr>
          <p:nvPr>
            <p:ph sz="quarter" idx="2"/>
          </p:nvPr>
        </p:nvSpPr>
        <p:spPr>
          <a:xfrm>
            <a:off x="457200" y="2362200"/>
            <a:ext cx="3657600" cy="38862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3" name="Ograda vsebine 12"/>
          <p:cNvSpPr>
            <a:spLocks noGrp="1"/>
          </p:cNvSpPr>
          <p:nvPr>
            <p:ph sz="quarter" idx="4"/>
          </p:nvPr>
        </p:nvSpPr>
        <p:spPr>
          <a:xfrm>
            <a:off x="4371975" y="2362200"/>
            <a:ext cx="3657600" cy="38862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Uredite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Uredite sloge besedila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6" name="Ograda datuma 5"/>
          <p:cNvSpPr>
            <a:spLocks noGrp="1"/>
          </p:cNvSpPr>
          <p:nvPr>
            <p:ph type="dt" sz="half" idx="10"/>
          </p:nvPr>
        </p:nvSpPr>
        <p:spPr/>
        <p:txBody>
          <a:bodyPr rtlCol="0"/>
          <a:lstStyle/>
          <a:p>
            <a:fld id="{E6B7319C-E563-470C-BD50-84211741AE77}" type="datetimeFigureOut">
              <a:rPr lang="sl-SI" smtClean="0"/>
              <a:t>3.2.2016</a:t>
            </a:fld>
            <a:endParaRPr lang="sl-SI"/>
          </a:p>
        </p:txBody>
      </p:sp>
      <p:sp>
        <p:nvSpPr>
          <p:cNvPr id="7" name="Ograda številke diapozitiva 6"/>
          <p:cNvSpPr>
            <a:spLocks noGrp="1"/>
          </p:cNvSpPr>
          <p:nvPr>
            <p:ph type="sldNum" sz="quarter" idx="11"/>
          </p:nvPr>
        </p:nvSpPr>
        <p:spPr/>
        <p:txBody>
          <a:bodyPr rtlCol="0"/>
          <a:lstStyle/>
          <a:p>
            <a:fld id="{52AAF02E-A9CD-4E98-8A96-2D25331AA59E}" type="slidenum">
              <a:rPr lang="sl-SI" smtClean="0"/>
              <a:t>‹#›</a:t>
            </a:fld>
            <a:endParaRPr lang="sl-SI"/>
          </a:p>
        </p:txBody>
      </p:sp>
      <p:sp>
        <p:nvSpPr>
          <p:cNvPr id="8" name="Ograda noge 7"/>
          <p:cNvSpPr>
            <a:spLocks noGrp="1"/>
          </p:cNvSpPr>
          <p:nvPr>
            <p:ph type="ftr" sz="quarter" idx="12"/>
          </p:nvPr>
        </p:nvSpPr>
        <p:spPr/>
        <p:txBody>
          <a:bodyPr rtlCol="0"/>
          <a:lstStyle/>
          <a:p>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E6B7319C-E563-470C-BD50-84211741AE77}" type="datetimeFigureOut">
              <a:rPr lang="sl-SI" smtClean="0"/>
              <a:t>3.2.2016</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52AAF02E-A9CD-4E98-8A96-2D25331AA59E}"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0" name="Raven povezovalnik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l-SI" smtClean="0"/>
              <a:t>Uredite slog naslova matrice</a:t>
            </a:r>
            <a:endParaRPr kumimoji="0"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l-SI" smtClean="0"/>
              <a:t>Uredite sloge besedila matrice</a:t>
            </a:r>
          </a:p>
        </p:txBody>
      </p:sp>
      <p:sp>
        <p:nvSpPr>
          <p:cNvPr id="8" name="Raven povezovalnik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en povezovalnik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en povezovalnik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o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povezovalnik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Ograda vsebine 17"/>
          <p:cNvSpPr>
            <a:spLocks noGrp="1"/>
          </p:cNvSpPr>
          <p:nvPr>
            <p:ph sz="quarter" idx="1"/>
          </p:nvPr>
        </p:nvSpPr>
        <p:spPr>
          <a:xfrm>
            <a:off x="304800" y="274320"/>
            <a:ext cx="5638800" cy="6327648"/>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1" name="Ograda datuma 20"/>
          <p:cNvSpPr>
            <a:spLocks noGrp="1"/>
          </p:cNvSpPr>
          <p:nvPr>
            <p:ph type="dt" sz="half" idx="14"/>
          </p:nvPr>
        </p:nvSpPr>
        <p:spPr/>
        <p:txBody>
          <a:bodyPr rtlCol="0"/>
          <a:lstStyle/>
          <a:p>
            <a:fld id="{E6B7319C-E563-470C-BD50-84211741AE77}" type="datetimeFigureOut">
              <a:rPr lang="sl-SI" smtClean="0"/>
              <a:t>3.2.2016</a:t>
            </a:fld>
            <a:endParaRPr lang="sl-SI"/>
          </a:p>
        </p:txBody>
      </p:sp>
      <p:sp>
        <p:nvSpPr>
          <p:cNvPr id="22" name="Ograda številke diapozitiva 21"/>
          <p:cNvSpPr>
            <a:spLocks noGrp="1"/>
          </p:cNvSpPr>
          <p:nvPr>
            <p:ph type="sldNum" sz="quarter" idx="15"/>
          </p:nvPr>
        </p:nvSpPr>
        <p:spPr/>
        <p:txBody>
          <a:bodyPr rtlCol="0"/>
          <a:lstStyle/>
          <a:p>
            <a:fld id="{52AAF02E-A9CD-4E98-8A96-2D25331AA59E}" type="slidenum">
              <a:rPr lang="sl-SI" smtClean="0"/>
              <a:t>‹#›</a:t>
            </a:fld>
            <a:endParaRPr lang="sl-SI"/>
          </a:p>
        </p:txBody>
      </p:sp>
      <p:sp>
        <p:nvSpPr>
          <p:cNvPr id="23" name="Ograda noge 22"/>
          <p:cNvSpPr>
            <a:spLocks noGrp="1"/>
          </p:cNvSpPr>
          <p:nvPr>
            <p:ph type="ftr" sz="quarter" idx="16"/>
          </p:nvPr>
        </p:nvSpPr>
        <p:spPr/>
        <p:txBody>
          <a:bodyPr rtlCol="0"/>
          <a:lstStyle/>
          <a:p>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Raven povezovalnik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sl-SI" smtClean="0"/>
              <a:t>Uredite slog naslova matrice</a:t>
            </a:r>
            <a:endParaRPr kumimoji="0"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l-SI" smtClean="0"/>
              <a:t>Uredite sloge besedila matrice</a:t>
            </a:r>
          </a:p>
        </p:txBody>
      </p:sp>
      <p:sp>
        <p:nvSpPr>
          <p:cNvPr id="10" name="Raven povezovalnik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o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en povezovalnik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en povezovalnik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en povezovalnik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Ograda datuma 16"/>
          <p:cNvSpPr>
            <a:spLocks noGrp="1"/>
          </p:cNvSpPr>
          <p:nvPr>
            <p:ph type="dt" sz="half" idx="10"/>
          </p:nvPr>
        </p:nvSpPr>
        <p:spPr/>
        <p:txBody>
          <a:bodyPr rtlCol="0"/>
          <a:lstStyle/>
          <a:p>
            <a:fld id="{E6B7319C-E563-470C-BD50-84211741AE77}" type="datetimeFigureOut">
              <a:rPr lang="sl-SI" smtClean="0"/>
              <a:t>3.2.2016</a:t>
            </a:fld>
            <a:endParaRPr lang="sl-SI"/>
          </a:p>
        </p:txBody>
      </p:sp>
      <p:sp>
        <p:nvSpPr>
          <p:cNvPr id="18" name="Ograda številke diapozitiva 17"/>
          <p:cNvSpPr>
            <a:spLocks noGrp="1"/>
          </p:cNvSpPr>
          <p:nvPr>
            <p:ph type="sldNum" sz="quarter" idx="11"/>
          </p:nvPr>
        </p:nvSpPr>
        <p:spPr/>
        <p:txBody>
          <a:bodyPr rtlCol="0"/>
          <a:lstStyle/>
          <a:p>
            <a:fld id="{52AAF02E-A9CD-4E98-8A96-2D25331AA59E}" type="slidenum">
              <a:rPr lang="sl-SI" smtClean="0"/>
              <a:t>‹#›</a:t>
            </a:fld>
            <a:endParaRPr lang="sl-SI"/>
          </a:p>
        </p:txBody>
      </p:sp>
      <p:sp>
        <p:nvSpPr>
          <p:cNvPr id="21" name="Ograda noge 20"/>
          <p:cNvSpPr>
            <a:spLocks noGrp="1"/>
          </p:cNvSpPr>
          <p:nvPr>
            <p:ph type="ftr" sz="quarter" idx="12"/>
          </p:nvPr>
        </p:nvSpPr>
        <p:spPr/>
        <p:txBody>
          <a:bodyPr rtlCol="0"/>
          <a:lstStyle/>
          <a:p>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en povezovalnik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Ograda naslova 21"/>
          <p:cNvSpPr>
            <a:spLocks noGrp="1"/>
          </p:cNvSpPr>
          <p:nvPr>
            <p:ph type="title"/>
          </p:nvPr>
        </p:nvSpPr>
        <p:spPr>
          <a:xfrm>
            <a:off x="457200" y="274638"/>
            <a:ext cx="7467600" cy="1143000"/>
          </a:xfrm>
          <a:prstGeom prst="rect">
            <a:avLst/>
          </a:prstGeom>
        </p:spPr>
        <p:txBody>
          <a:bodyPr vert="horz" anchor="b">
            <a:normAutofit/>
          </a:bodyPr>
          <a:lstStyle/>
          <a:p>
            <a:r>
              <a:rPr kumimoji="0" lang="sl-SI" smtClean="0"/>
              <a:t>Uredite slog naslova matrice</a:t>
            </a:r>
            <a:endParaRPr kumimoji="0" lang="en-US"/>
          </a:p>
        </p:txBody>
      </p:sp>
      <p:sp>
        <p:nvSpPr>
          <p:cNvPr id="13" name="Ograda besedil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l-SI" smtClean="0"/>
              <a:t>Uredite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4" name="Ograda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B7319C-E563-470C-BD50-84211741AE77}" type="datetimeFigureOut">
              <a:rPr lang="sl-SI" smtClean="0"/>
              <a:t>3.2.2016</a:t>
            </a:fld>
            <a:endParaRPr lang="sl-SI"/>
          </a:p>
        </p:txBody>
      </p:sp>
      <p:sp>
        <p:nvSpPr>
          <p:cNvPr id="3" name="Ograda no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l-SI"/>
          </a:p>
        </p:txBody>
      </p:sp>
      <p:sp>
        <p:nvSpPr>
          <p:cNvPr id="7" name="Raven povezovalnik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en povezovalnik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o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povezovalnik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grada številke diapoz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2AAF02E-A9CD-4E98-8A96-2D25331AA59E}"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286000" y="1916832"/>
            <a:ext cx="6172200" cy="2304256"/>
          </a:xfrm>
        </p:spPr>
        <p:txBody>
          <a:bodyPr/>
          <a:lstStyle/>
          <a:p>
            <a:r>
              <a:rPr lang="sl-SI" dirty="0" smtClean="0">
                <a:solidFill>
                  <a:schemeClr val="accent6">
                    <a:lumMod val="50000"/>
                  </a:schemeClr>
                </a:solidFill>
              </a:rPr>
              <a:t>VPIS V SREDNJE ŠOLE ZA ŠOLSKO LETO 2016/2017</a:t>
            </a:r>
            <a:endParaRPr lang="sl-SI" dirty="0">
              <a:solidFill>
                <a:schemeClr val="accent6">
                  <a:lumMod val="50000"/>
                </a:schemeClr>
              </a:solidFill>
            </a:endParaRPr>
          </a:p>
        </p:txBody>
      </p:sp>
      <p:sp>
        <p:nvSpPr>
          <p:cNvPr id="3" name="Podnaslov 2"/>
          <p:cNvSpPr>
            <a:spLocks noGrp="1"/>
          </p:cNvSpPr>
          <p:nvPr>
            <p:ph type="subTitle" idx="1"/>
          </p:nvPr>
        </p:nvSpPr>
        <p:spPr>
          <a:xfrm>
            <a:off x="1907704" y="4941168"/>
            <a:ext cx="6172200" cy="1371600"/>
          </a:xfrm>
        </p:spPr>
        <p:txBody>
          <a:bodyPr/>
          <a:lstStyle/>
          <a:p>
            <a:pPr algn="ctr"/>
            <a:r>
              <a:rPr lang="sl-SI" dirty="0" smtClean="0">
                <a:solidFill>
                  <a:srgbClr val="FF0000"/>
                </a:solidFill>
              </a:rPr>
              <a:t>Mozirje, </a:t>
            </a:r>
            <a:r>
              <a:rPr lang="sl-SI" dirty="0">
                <a:solidFill>
                  <a:srgbClr val="FF0000"/>
                </a:solidFill>
              </a:rPr>
              <a:t>1</a:t>
            </a:r>
            <a:r>
              <a:rPr lang="sl-SI" dirty="0" smtClean="0">
                <a:solidFill>
                  <a:srgbClr val="FF0000"/>
                </a:solidFill>
              </a:rPr>
              <a:t>. 2. 2016</a:t>
            </a:r>
            <a:endParaRPr lang="sl-SI" dirty="0">
              <a:solidFill>
                <a:srgbClr val="FF0000"/>
              </a:solidFill>
            </a:endParaRPr>
          </a:p>
        </p:txBody>
      </p:sp>
    </p:spTree>
    <p:extLst>
      <p:ext uri="{BB962C8B-B14F-4D97-AF65-F5344CB8AC3E}">
        <p14:creationId xmlns:p14="http://schemas.microsoft.com/office/powerpoint/2010/main" val="406466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88640"/>
            <a:ext cx="7499176" cy="1440160"/>
          </a:xfrm>
        </p:spPr>
        <p:txBody>
          <a:bodyPr>
            <a:normAutofit fontScale="90000"/>
          </a:bodyPr>
          <a:lstStyle/>
          <a:p>
            <a:pPr lvl="0">
              <a:spcBef>
                <a:spcPts val="600"/>
              </a:spcBef>
            </a:pPr>
            <a:r>
              <a:rPr lang="sl-SI" sz="2400" cap="none" dirty="0" smtClean="0">
                <a:solidFill>
                  <a:srgbClr val="FF0000"/>
                </a:solidFill>
              </a:rPr>
              <a:t>POSEBNA NADARJENOST OZ. SPRETNOST JE POSEBNI POGOJ ZA VPIS V NASLEDNJE PROGRAME:</a:t>
            </a:r>
            <a:r>
              <a:rPr lang="sl-SI" sz="2400" cap="none" dirty="0">
                <a:solidFill>
                  <a:srgbClr val="FE8637">
                    <a:lumMod val="75000"/>
                  </a:srgbClr>
                </a:solidFill>
              </a:rPr>
              <a:t/>
            </a:r>
            <a:br>
              <a:rPr lang="sl-SI" sz="2400" cap="none" dirty="0">
                <a:solidFill>
                  <a:srgbClr val="FE8637">
                    <a:lumMod val="75000"/>
                  </a:srgbClr>
                </a:solidFill>
              </a:rPr>
            </a:br>
            <a:endParaRPr lang="sl-SI" dirty="0">
              <a:solidFill>
                <a:schemeClr val="accent1">
                  <a:lumMod val="75000"/>
                </a:schemeClr>
              </a:solidFill>
            </a:endParaRPr>
          </a:p>
        </p:txBody>
      </p:sp>
      <p:sp>
        <p:nvSpPr>
          <p:cNvPr id="3" name="Ograda vsebine 2"/>
          <p:cNvSpPr>
            <a:spLocks noGrp="1"/>
          </p:cNvSpPr>
          <p:nvPr>
            <p:ph sz="quarter" idx="1"/>
          </p:nvPr>
        </p:nvSpPr>
        <p:spPr>
          <a:xfrm>
            <a:off x="457200" y="1196752"/>
            <a:ext cx="7467600" cy="5277200"/>
          </a:xfrm>
        </p:spPr>
        <p:txBody>
          <a:bodyPr>
            <a:normAutofit fontScale="25000" lnSpcReduction="20000"/>
          </a:bodyPr>
          <a:lstStyle/>
          <a:p>
            <a:pPr marL="0" indent="0">
              <a:buNone/>
            </a:pPr>
            <a:r>
              <a:rPr lang="sl-SI" sz="8000" dirty="0" smtClean="0">
                <a:solidFill>
                  <a:schemeClr val="accent1">
                    <a:lumMod val="75000"/>
                  </a:schemeClr>
                </a:solidFill>
              </a:rPr>
              <a:t>              </a:t>
            </a:r>
            <a:r>
              <a:rPr lang="sl-SI" sz="8000" dirty="0" smtClean="0">
                <a:solidFill>
                  <a:srgbClr val="FF0000"/>
                </a:solidFill>
              </a:rPr>
              <a:t>- </a:t>
            </a:r>
            <a:r>
              <a:rPr lang="sl-SI" sz="8000" dirty="0">
                <a:solidFill>
                  <a:srgbClr val="FF0000"/>
                </a:solidFill>
              </a:rPr>
              <a:t>Zobotehnik</a:t>
            </a:r>
            <a:r>
              <a:rPr lang="sl-SI" sz="8000" dirty="0">
                <a:solidFill>
                  <a:schemeClr val="accent1">
                    <a:lumMod val="75000"/>
                  </a:schemeClr>
                </a:solidFill>
              </a:rPr>
              <a:t>, </a:t>
            </a:r>
            <a:r>
              <a:rPr lang="sl-SI" sz="8000" dirty="0">
                <a:solidFill>
                  <a:schemeClr val="accent6">
                    <a:lumMod val="75000"/>
                  </a:schemeClr>
                </a:solidFill>
              </a:rPr>
              <a:t>preizkus ročnih spretnosti, sposobnosti razlikovanja barv in smisla za oblikovanje</a:t>
            </a:r>
            <a:r>
              <a:rPr lang="sl-SI" sz="8000" dirty="0" smtClean="0">
                <a:solidFill>
                  <a:schemeClr val="accent6">
                    <a:lumMod val="75000"/>
                  </a:schemeClr>
                </a:solidFill>
              </a:rPr>
              <a:t>,</a:t>
            </a:r>
          </a:p>
          <a:p>
            <a:pPr marL="0" indent="0">
              <a:buNone/>
            </a:pPr>
            <a:endParaRPr lang="sl-SI" sz="8000" dirty="0">
              <a:solidFill>
                <a:srgbClr val="00B050"/>
              </a:solidFill>
            </a:endParaRPr>
          </a:p>
          <a:p>
            <a:pPr marL="0" indent="0">
              <a:buNone/>
            </a:pPr>
            <a:r>
              <a:rPr lang="sl-SI" sz="8000" dirty="0">
                <a:solidFill>
                  <a:schemeClr val="accent1">
                    <a:lumMod val="75000"/>
                  </a:schemeClr>
                </a:solidFill>
              </a:rPr>
              <a:t>	- </a:t>
            </a:r>
            <a:r>
              <a:rPr lang="sl-SI" sz="8000" dirty="0">
                <a:solidFill>
                  <a:srgbClr val="FF0000"/>
                </a:solidFill>
              </a:rPr>
              <a:t>Fotografski tehnik</a:t>
            </a:r>
            <a:r>
              <a:rPr lang="sl-SI" sz="8000" dirty="0">
                <a:solidFill>
                  <a:srgbClr val="4D7620"/>
                </a:solidFill>
              </a:rPr>
              <a:t>, </a:t>
            </a:r>
            <a:r>
              <a:rPr lang="sl-SI" sz="8000" dirty="0">
                <a:solidFill>
                  <a:schemeClr val="accent6">
                    <a:lumMod val="75000"/>
                  </a:schemeClr>
                </a:solidFill>
              </a:rPr>
              <a:t>preizkus likovne nadarjenosti, ki obsega likovni, tonski, barvni in risarski preizkus</a:t>
            </a:r>
            <a:r>
              <a:rPr lang="sl-SI" sz="8000" dirty="0" smtClean="0">
                <a:solidFill>
                  <a:schemeClr val="accent6">
                    <a:lumMod val="75000"/>
                  </a:schemeClr>
                </a:solidFill>
              </a:rPr>
              <a:t>,</a:t>
            </a:r>
          </a:p>
          <a:p>
            <a:pPr marL="0" indent="0">
              <a:buNone/>
            </a:pPr>
            <a:endParaRPr lang="sl-SI" sz="8000" dirty="0">
              <a:solidFill>
                <a:srgbClr val="00B050"/>
              </a:solidFill>
            </a:endParaRPr>
          </a:p>
          <a:p>
            <a:pPr marL="0" indent="0">
              <a:buNone/>
            </a:pPr>
            <a:r>
              <a:rPr lang="sl-SI" sz="8000" dirty="0">
                <a:solidFill>
                  <a:schemeClr val="accent1">
                    <a:lumMod val="75000"/>
                  </a:schemeClr>
                </a:solidFill>
              </a:rPr>
              <a:t>	- </a:t>
            </a:r>
            <a:r>
              <a:rPr lang="sl-SI" sz="8000" dirty="0">
                <a:solidFill>
                  <a:srgbClr val="FF0000"/>
                </a:solidFill>
              </a:rPr>
              <a:t>Tehnik oblikovanja</a:t>
            </a:r>
            <a:r>
              <a:rPr lang="sl-SI" sz="8000" dirty="0">
                <a:solidFill>
                  <a:srgbClr val="00B050"/>
                </a:solidFill>
              </a:rPr>
              <a:t>, </a:t>
            </a:r>
            <a:r>
              <a:rPr lang="sl-SI" sz="8000" dirty="0">
                <a:solidFill>
                  <a:schemeClr val="accent6">
                    <a:lumMod val="75000"/>
                  </a:schemeClr>
                </a:solidFill>
              </a:rPr>
              <a:t>preizkus likovne nadarjenosti, ki obsega risanje po modelu, preizkus likovne ustvarjalnosti, ploskovno-barvni preizkus, konstrukcijsko-prostorski preizkus</a:t>
            </a:r>
            <a:r>
              <a:rPr lang="sl-SI" sz="8000" dirty="0" smtClean="0">
                <a:solidFill>
                  <a:schemeClr val="accent6">
                    <a:lumMod val="75000"/>
                  </a:schemeClr>
                </a:solidFill>
              </a:rPr>
              <a:t>.</a:t>
            </a:r>
          </a:p>
          <a:p>
            <a:pPr marL="0" indent="0">
              <a:buNone/>
            </a:pPr>
            <a:endParaRPr lang="sl-SI" sz="8000" dirty="0">
              <a:solidFill>
                <a:schemeClr val="accent1">
                  <a:lumMod val="75000"/>
                </a:schemeClr>
              </a:solidFill>
            </a:endParaRPr>
          </a:p>
          <a:p>
            <a:pPr marL="0" indent="0">
              <a:buNone/>
            </a:pPr>
            <a:r>
              <a:rPr lang="sl-SI" sz="8000" dirty="0">
                <a:solidFill>
                  <a:schemeClr val="accent1">
                    <a:lumMod val="75000"/>
                  </a:schemeClr>
                </a:solidFill>
              </a:rPr>
              <a:t>	</a:t>
            </a:r>
            <a:r>
              <a:rPr lang="sl-SI" sz="8000" dirty="0">
                <a:solidFill>
                  <a:srgbClr val="FF0000"/>
                </a:solidFill>
              </a:rPr>
              <a:t>Preizkus likovne nadarjenosti za programa Tehnik oblikovanja in Umetniška gimnazija, likovna smer, je vsebinsko enak. Kandidati, ki bodo uspešno opravili preizkus likovne nadarjenosti enega ali drugega programa, bodo lahko kandidirali za oba programa.</a:t>
            </a:r>
          </a:p>
          <a:p>
            <a:pPr marL="0" indent="0">
              <a:buNone/>
            </a:pPr>
            <a:endParaRPr lang="sl-SI" sz="8000" dirty="0">
              <a:solidFill>
                <a:schemeClr val="accent1">
                  <a:lumMod val="75000"/>
                </a:schemeClr>
              </a:solidFill>
            </a:endParaRPr>
          </a:p>
          <a:p>
            <a:pPr marL="0" indent="0">
              <a:buNone/>
            </a:pPr>
            <a:r>
              <a:rPr lang="sl-SI" sz="8000" dirty="0">
                <a:solidFill>
                  <a:schemeClr val="accent1">
                    <a:lumMod val="75000"/>
                  </a:schemeClr>
                </a:solidFill>
              </a:rPr>
              <a:t> 	</a:t>
            </a:r>
          </a:p>
          <a:p>
            <a:pPr marL="0" indent="0">
              <a:buNone/>
            </a:pPr>
            <a:r>
              <a:rPr lang="sl-SI" sz="7400" dirty="0" smtClean="0">
                <a:solidFill>
                  <a:schemeClr val="accent1">
                    <a:lumMod val="75000"/>
                  </a:schemeClr>
                </a:solidFill>
              </a:rPr>
              <a:t>-</a:t>
            </a:r>
            <a:endParaRPr lang="sl-SI" sz="7400" dirty="0">
              <a:solidFill>
                <a:schemeClr val="accent1">
                  <a:lumMod val="75000"/>
                </a:schemeClr>
              </a:solidFill>
            </a:endParaRPr>
          </a:p>
          <a:p>
            <a:pPr marL="0" indent="0">
              <a:buNone/>
            </a:pPr>
            <a:endParaRPr lang="sl-SI" sz="7400" dirty="0" smtClean="0">
              <a:solidFill>
                <a:srgbClr val="4D7620"/>
              </a:solidFill>
            </a:endParaRPr>
          </a:p>
          <a:p>
            <a:pPr marL="0" indent="0">
              <a:buNone/>
            </a:pPr>
            <a:endParaRPr lang="sl-SI" sz="7400" dirty="0" smtClean="0">
              <a:solidFill>
                <a:schemeClr val="accent1">
                  <a:lumMod val="75000"/>
                </a:schemeClr>
              </a:solidFill>
            </a:endParaRPr>
          </a:p>
          <a:p>
            <a:pPr marL="0" indent="0">
              <a:buNone/>
            </a:pPr>
            <a:endParaRPr lang="sl-SI" sz="7400" dirty="0" smtClean="0">
              <a:solidFill>
                <a:srgbClr val="4D7620"/>
              </a:solidFill>
            </a:endParaRPr>
          </a:p>
          <a:p>
            <a:pPr marL="0" indent="0">
              <a:buNone/>
            </a:pPr>
            <a:endParaRPr lang="sl-SI" dirty="0" smtClean="0">
              <a:solidFill>
                <a:schemeClr val="accent1">
                  <a:lumMod val="75000"/>
                </a:schemeClr>
              </a:solidFill>
            </a:endParaRPr>
          </a:p>
          <a:p>
            <a:endParaRPr lang="sl-SI" dirty="0">
              <a:solidFill>
                <a:srgbClr val="4D7620"/>
              </a:solidFill>
            </a:endParaRPr>
          </a:p>
        </p:txBody>
      </p:sp>
    </p:spTree>
    <p:extLst>
      <p:ext uri="{BB962C8B-B14F-4D97-AF65-F5344CB8AC3E}">
        <p14:creationId xmlns:p14="http://schemas.microsoft.com/office/powerpoint/2010/main" val="42623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solidFill>
                  <a:srgbClr val="FF0000"/>
                </a:solidFill>
              </a:rPr>
              <a:t>Gimnazijski programi , ki zahtevajo opravljanje preizkusa posebnih nadarjenosti:</a:t>
            </a:r>
            <a:endParaRPr lang="sl-SI" dirty="0">
              <a:solidFill>
                <a:srgbClr val="FF0000"/>
              </a:solidFill>
            </a:endParaRPr>
          </a:p>
        </p:txBody>
      </p:sp>
      <p:sp>
        <p:nvSpPr>
          <p:cNvPr id="3" name="Ograda vsebine 2"/>
          <p:cNvSpPr>
            <a:spLocks noGrp="1"/>
          </p:cNvSpPr>
          <p:nvPr>
            <p:ph sz="quarter" idx="1"/>
          </p:nvPr>
        </p:nvSpPr>
        <p:spPr/>
        <p:txBody>
          <a:bodyPr>
            <a:normAutofit lnSpcReduction="10000"/>
          </a:bodyPr>
          <a:lstStyle/>
          <a:p>
            <a:r>
              <a:rPr lang="sl-SI" dirty="0" smtClean="0">
                <a:solidFill>
                  <a:srgbClr val="FF0000"/>
                </a:solidFill>
              </a:rPr>
              <a:t>Likovna smer-</a:t>
            </a:r>
            <a:r>
              <a:rPr lang="sl-SI" dirty="0" smtClean="0">
                <a:solidFill>
                  <a:schemeClr val="accent6">
                    <a:lumMod val="75000"/>
                  </a:schemeClr>
                </a:solidFill>
              </a:rPr>
              <a:t>preizkus likovne </a:t>
            </a:r>
            <a:r>
              <a:rPr lang="sl-SI" dirty="0" smtClean="0">
                <a:solidFill>
                  <a:schemeClr val="accent6">
                    <a:lumMod val="75000"/>
                  </a:schemeClr>
                </a:solidFill>
              </a:rPr>
              <a:t>nadarjenosti;</a:t>
            </a:r>
            <a:endParaRPr lang="sl-SI" dirty="0" smtClean="0">
              <a:solidFill>
                <a:schemeClr val="accent6">
                  <a:lumMod val="75000"/>
                </a:schemeClr>
              </a:solidFill>
            </a:endParaRPr>
          </a:p>
          <a:p>
            <a:r>
              <a:rPr lang="sl-SI" dirty="0" smtClean="0">
                <a:solidFill>
                  <a:schemeClr val="accent1"/>
                </a:solidFill>
              </a:rPr>
              <a:t> </a:t>
            </a:r>
            <a:r>
              <a:rPr lang="sl-SI" dirty="0" smtClean="0">
                <a:solidFill>
                  <a:srgbClr val="FF0000"/>
                </a:solidFill>
              </a:rPr>
              <a:t>Glasbena smer- </a:t>
            </a:r>
            <a:r>
              <a:rPr lang="sl-SI" dirty="0" smtClean="0">
                <a:solidFill>
                  <a:schemeClr val="accent6">
                    <a:lumMod val="75000"/>
                  </a:schemeClr>
                </a:solidFill>
              </a:rPr>
              <a:t>preizkus po programu glasbene šole</a:t>
            </a:r>
            <a:r>
              <a:rPr lang="sl-SI" dirty="0" smtClean="0">
                <a:solidFill>
                  <a:schemeClr val="accent6">
                    <a:lumMod val="75000"/>
                  </a:schemeClr>
                </a:solidFill>
              </a:rPr>
              <a:t>,;</a:t>
            </a:r>
          </a:p>
          <a:p>
            <a:r>
              <a:rPr lang="sl-SI" dirty="0" smtClean="0">
                <a:solidFill>
                  <a:schemeClr val="accent6">
                    <a:lumMod val="75000"/>
                  </a:schemeClr>
                </a:solidFill>
              </a:rPr>
              <a:t> </a:t>
            </a:r>
            <a:r>
              <a:rPr lang="sl-SI" dirty="0" smtClean="0">
                <a:solidFill>
                  <a:srgbClr val="FF0000"/>
                </a:solidFill>
              </a:rPr>
              <a:t>Plesna </a:t>
            </a:r>
            <a:r>
              <a:rPr lang="sl-SI" dirty="0" smtClean="0">
                <a:solidFill>
                  <a:srgbClr val="FF0000"/>
                </a:solidFill>
              </a:rPr>
              <a:t>smer-</a:t>
            </a:r>
            <a:r>
              <a:rPr lang="sl-SI" dirty="0" smtClean="0">
                <a:solidFill>
                  <a:schemeClr val="accent6">
                    <a:lumMod val="75000"/>
                  </a:schemeClr>
                </a:solidFill>
              </a:rPr>
              <a:t>preizkus posebnih nadarjenosti za </a:t>
            </a:r>
            <a:r>
              <a:rPr lang="sl-SI" dirty="0" smtClean="0">
                <a:solidFill>
                  <a:schemeClr val="accent6">
                    <a:lumMod val="75000"/>
                  </a:schemeClr>
                </a:solidFill>
              </a:rPr>
              <a:t>ples;</a:t>
            </a:r>
            <a:endParaRPr lang="sl-SI" dirty="0" smtClean="0">
              <a:solidFill>
                <a:schemeClr val="accent6">
                  <a:lumMod val="75000"/>
                </a:schemeClr>
              </a:solidFill>
            </a:endParaRPr>
          </a:p>
          <a:p>
            <a:r>
              <a:rPr lang="sl-SI" dirty="0" smtClean="0">
                <a:solidFill>
                  <a:srgbClr val="FF0000"/>
                </a:solidFill>
              </a:rPr>
              <a:t>Športni oddelek-</a:t>
            </a:r>
            <a:r>
              <a:rPr lang="sl-SI" dirty="0" smtClean="0">
                <a:solidFill>
                  <a:schemeClr val="accent6">
                    <a:lumMod val="75000"/>
                  </a:schemeClr>
                </a:solidFill>
              </a:rPr>
              <a:t>športni dosežki.</a:t>
            </a:r>
          </a:p>
          <a:p>
            <a:endParaRPr lang="sl-SI" dirty="0">
              <a:solidFill>
                <a:srgbClr val="4D7620"/>
              </a:solidFill>
            </a:endParaRPr>
          </a:p>
          <a:p>
            <a:r>
              <a:rPr lang="sl-SI" dirty="0" smtClean="0">
                <a:solidFill>
                  <a:schemeClr val="accent6">
                    <a:lumMod val="75000"/>
                  </a:schemeClr>
                </a:solidFill>
              </a:rPr>
              <a:t>Na preizkus se je potrebno prijaviti do </a:t>
            </a:r>
            <a:r>
              <a:rPr lang="sl-SI" dirty="0" smtClean="0">
                <a:solidFill>
                  <a:srgbClr val="FF0000"/>
                </a:solidFill>
              </a:rPr>
              <a:t>26. </a:t>
            </a:r>
            <a:r>
              <a:rPr lang="sl-SI" dirty="0" smtClean="0">
                <a:solidFill>
                  <a:srgbClr val="FF0000"/>
                </a:solidFill>
              </a:rPr>
              <a:t>2. </a:t>
            </a:r>
            <a:r>
              <a:rPr lang="sl-SI" dirty="0" smtClean="0">
                <a:solidFill>
                  <a:srgbClr val="FF0000"/>
                </a:solidFill>
              </a:rPr>
              <a:t>2016</a:t>
            </a:r>
            <a:r>
              <a:rPr lang="sl-SI" dirty="0" smtClean="0">
                <a:solidFill>
                  <a:schemeClr val="accent6">
                    <a:lumMod val="75000"/>
                  </a:schemeClr>
                </a:solidFill>
              </a:rPr>
              <a:t>.</a:t>
            </a:r>
            <a:endParaRPr lang="sl-SI" dirty="0" smtClean="0">
              <a:solidFill>
                <a:schemeClr val="accent6">
                  <a:lumMod val="75000"/>
                </a:schemeClr>
              </a:solidFill>
            </a:endParaRPr>
          </a:p>
          <a:p>
            <a:r>
              <a:rPr lang="sl-SI" dirty="0" smtClean="0">
                <a:solidFill>
                  <a:schemeClr val="accent6">
                    <a:lumMod val="75000"/>
                  </a:schemeClr>
                </a:solidFill>
              </a:rPr>
              <a:t>Prijavnico </a:t>
            </a:r>
            <a:r>
              <a:rPr lang="sl-SI" dirty="0" smtClean="0">
                <a:solidFill>
                  <a:schemeClr val="accent6">
                    <a:lumMod val="75000"/>
                  </a:schemeClr>
                </a:solidFill>
              </a:rPr>
              <a:t>naj oddajo tudi tisti, pri katerih obstaja možnost, da bodo prijavo prenesli na šolo, kjer je preizkus potreben.</a:t>
            </a:r>
          </a:p>
          <a:p>
            <a:pPr marL="0" indent="0">
              <a:buNone/>
            </a:pPr>
            <a:endParaRPr lang="sl-SI" dirty="0">
              <a:solidFill>
                <a:srgbClr val="00B050"/>
              </a:solidFill>
            </a:endParaRPr>
          </a:p>
        </p:txBody>
      </p:sp>
    </p:spTree>
    <p:extLst>
      <p:ext uri="{BB962C8B-B14F-4D97-AF65-F5344CB8AC3E}">
        <p14:creationId xmlns:p14="http://schemas.microsoft.com/office/powerpoint/2010/main" val="2978821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sl-SI" dirty="0" smtClean="0">
                <a:solidFill>
                  <a:srgbClr val="FF0000"/>
                </a:solidFill>
              </a:rPr>
              <a:t>GIMNAZIJA  (Š)</a:t>
            </a:r>
            <a:endParaRPr lang="sl-SI" dirty="0">
              <a:solidFill>
                <a:srgbClr val="FF0000"/>
              </a:solidFill>
            </a:endParaRPr>
          </a:p>
        </p:txBody>
      </p:sp>
      <p:sp>
        <p:nvSpPr>
          <p:cNvPr id="5" name="Ograda vsebine 4"/>
          <p:cNvSpPr>
            <a:spLocks noGrp="1"/>
          </p:cNvSpPr>
          <p:nvPr>
            <p:ph sz="quarter" idx="1"/>
          </p:nvPr>
        </p:nvSpPr>
        <p:spPr/>
        <p:txBody>
          <a:bodyPr/>
          <a:lstStyle/>
          <a:p>
            <a:r>
              <a:rPr lang="sl-SI" dirty="0" smtClean="0">
                <a:solidFill>
                  <a:srgbClr val="FF0000"/>
                </a:solidFill>
              </a:rPr>
              <a:t>POSEBNI POGOJ: </a:t>
            </a:r>
            <a:r>
              <a:rPr lang="sl-SI" dirty="0" smtClean="0">
                <a:solidFill>
                  <a:schemeClr val="accent6">
                    <a:lumMod val="75000"/>
                  </a:schemeClr>
                </a:solidFill>
              </a:rPr>
              <a:t>športni dosežki</a:t>
            </a:r>
          </a:p>
          <a:p>
            <a:r>
              <a:rPr lang="sl-SI" dirty="0" smtClean="0">
                <a:solidFill>
                  <a:schemeClr val="accent6">
                    <a:lumMod val="75000"/>
                  </a:schemeClr>
                </a:solidFill>
              </a:rPr>
              <a:t>Na šolo posredovati do </a:t>
            </a:r>
            <a:r>
              <a:rPr lang="sl-SI" dirty="0" smtClean="0">
                <a:solidFill>
                  <a:srgbClr val="FF0000"/>
                </a:solidFill>
              </a:rPr>
              <a:t>26.2.2016</a:t>
            </a:r>
          </a:p>
          <a:p>
            <a:r>
              <a:rPr lang="sl-SI" dirty="0" smtClean="0">
                <a:solidFill>
                  <a:schemeClr val="accent6">
                    <a:lumMod val="75000"/>
                  </a:schemeClr>
                </a:solidFill>
              </a:rPr>
              <a:t>Opravi se </a:t>
            </a:r>
            <a:r>
              <a:rPr lang="sl-SI" dirty="0" smtClean="0">
                <a:solidFill>
                  <a:srgbClr val="FF0000"/>
                </a:solidFill>
              </a:rPr>
              <a:t>razgovor</a:t>
            </a:r>
            <a:r>
              <a:rPr lang="sl-SI" dirty="0" smtClean="0">
                <a:solidFill>
                  <a:schemeClr val="accent1">
                    <a:lumMod val="75000"/>
                  </a:schemeClr>
                </a:solidFill>
              </a:rPr>
              <a:t> </a:t>
            </a:r>
            <a:r>
              <a:rPr lang="sl-SI" dirty="0" smtClean="0">
                <a:solidFill>
                  <a:schemeClr val="accent6">
                    <a:lumMod val="75000"/>
                  </a:schemeClr>
                </a:solidFill>
              </a:rPr>
              <a:t>s kandidatom.</a:t>
            </a:r>
          </a:p>
          <a:p>
            <a:r>
              <a:rPr lang="sl-SI" dirty="0" smtClean="0">
                <a:solidFill>
                  <a:schemeClr val="accent6">
                    <a:lumMod val="75000"/>
                  </a:schemeClr>
                </a:solidFill>
              </a:rPr>
              <a:t>Na podlagi dokazil izobraževalni program izda dokazilo o izpolnjevanju športnih dosežkov.</a:t>
            </a:r>
          </a:p>
          <a:p>
            <a:r>
              <a:rPr lang="sl-SI" dirty="0" smtClean="0">
                <a:solidFill>
                  <a:srgbClr val="FF0000"/>
                </a:solidFill>
              </a:rPr>
              <a:t>DOKAZILA</a:t>
            </a:r>
          </a:p>
          <a:p>
            <a:r>
              <a:rPr lang="sl-SI" dirty="0" smtClean="0">
                <a:solidFill>
                  <a:schemeClr val="accent6">
                    <a:lumMod val="75000"/>
                  </a:schemeClr>
                </a:solidFill>
              </a:rPr>
              <a:t>Zdravniško potrdilo osebnega zdravnika,</a:t>
            </a:r>
          </a:p>
          <a:p>
            <a:r>
              <a:rPr lang="sl-SI" dirty="0" smtClean="0">
                <a:solidFill>
                  <a:schemeClr val="accent6">
                    <a:lumMod val="75000"/>
                  </a:schemeClr>
                </a:solidFill>
              </a:rPr>
              <a:t>Potrdilo o članstvu v športnem klubu, dosežkih,</a:t>
            </a:r>
          </a:p>
          <a:p>
            <a:r>
              <a:rPr lang="sl-SI" dirty="0" smtClean="0">
                <a:solidFill>
                  <a:schemeClr val="accent6">
                    <a:lumMod val="75000"/>
                  </a:schemeClr>
                </a:solidFill>
              </a:rPr>
              <a:t>Potrdilo o registraciji in udeležbi na uradnih tekmovanjih,</a:t>
            </a:r>
          </a:p>
          <a:p>
            <a:r>
              <a:rPr lang="sl-SI" dirty="0" smtClean="0">
                <a:solidFill>
                  <a:schemeClr val="accent6">
                    <a:lumMod val="75000"/>
                  </a:schemeClr>
                </a:solidFill>
              </a:rPr>
              <a:t>Izjava trenerja.</a:t>
            </a:r>
          </a:p>
          <a:p>
            <a:endParaRPr lang="sl-SI" dirty="0" smtClean="0">
              <a:solidFill>
                <a:schemeClr val="accent1">
                  <a:lumMod val="75000"/>
                </a:schemeClr>
              </a:solidFill>
            </a:endParaRPr>
          </a:p>
          <a:p>
            <a:endParaRPr lang="sl-SI" dirty="0">
              <a:solidFill>
                <a:srgbClr val="4D7620"/>
              </a:solidFill>
            </a:endParaRPr>
          </a:p>
        </p:txBody>
      </p:sp>
    </p:spTree>
    <p:extLst>
      <p:ext uri="{BB962C8B-B14F-4D97-AF65-F5344CB8AC3E}">
        <p14:creationId xmlns:p14="http://schemas.microsoft.com/office/powerpoint/2010/main" val="4267401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grada vsebine 2"/>
          <p:cNvSpPr>
            <a:spLocks noGrp="1"/>
          </p:cNvSpPr>
          <p:nvPr>
            <p:ph sz="quarter" idx="1"/>
          </p:nvPr>
        </p:nvSpPr>
        <p:spPr/>
        <p:txBody>
          <a:bodyPr>
            <a:normAutofit/>
          </a:bodyPr>
          <a:lstStyle/>
          <a:p>
            <a:r>
              <a:rPr lang="sl-SI" dirty="0" smtClean="0">
                <a:solidFill>
                  <a:schemeClr val="accent6">
                    <a:lumMod val="75000"/>
                  </a:schemeClr>
                </a:solidFill>
              </a:rPr>
              <a:t>Za opravljanje preizkusa posebne nadarjenosti se je potrebno prijaviti do </a:t>
            </a:r>
            <a:r>
              <a:rPr lang="sl-SI" dirty="0" smtClean="0">
                <a:solidFill>
                  <a:srgbClr val="FF0000"/>
                </a:solidFill>
              </a:rPr>
              <a:t>26. 2. 2016</a:t>
            </a:r>
          </a:p>
          <a:p>
            <a:r>
              <a:rPr lang="sl-SI" dirty="0" smtClean="0">
                <a:solidFill>
                  <a:schemeClr val="accent6">
                    <a:lumMod val="75000"/>
                  </a:schemeClr>
                </a:solidFill>
              </a:rPr>
              <a:t>Dokumentacijo za vpis v športni oddelek se posreduje do </a:t>
            </a:r>
            <a:r>
              <a:rPr lang="sl-SI" dirty="0" smtClean="0">
                <a:solidFill>
                  <a:srgbClr val="FF0000"/>
                </a:solidFill>
              </a:rPr>
              <a:t>26. 2. 2016</a:t>
            </a:r>
          </a:p>
          <a:p>
            <a:r>
              <a:rPr lang="sl-SI" dirty="0" smtClean="0">
                <a:solidFill>
                  <a:schemeClr val="accent6">
                    <a:lumMod val="75000"/>
                  </a:schemeClr>
                </a:solidFill>
              </a:rPr>
              <a:t>Preizkusi nadarjenosti se opravljajo od </a:t>
            </a:r>
            <a:r>
              <a:rPr lang="sl-SI" dirty="0" smtClean="0">
                <a:solidFill>
                  <a:srgbClr val="FF0000"/>
                </a:solidFill>
              </a:rPr>
              <a:t>3.3. </a:t>
            </a:r>
            <a:r>
              <a:rPr lang="sl-SI" dirty="0" smtClean="0">
                <a:solidFill>
                  <a:schemeClr val="accent6">
                    <a:lumMod val="75000"/>
                  </a:schemeClr>
                </a:solidFill>
              </a:rPr>
              <a:t>in </a:t>
            </a:r>
            <a:r>
              <a:rPr lang="sl-SI" dirty="0" smtClean="0">
                <a:solidFill>
                  <a:srgbClr val="FF0000"/>
                </a:solidFill>
              </a:rPr>
              <a:t>14. 3. 2016</a:t>
            </a:r>
          </a:p>
          <a:p>
            <a:pPr marL="0" indent="0">
              <a:buNone/>
            </a:pPr>
            <a:endParaRPr lang="sl-SI" dirty="0" smtClean="0">
              <a:solidFill>
                <a:srgbClr val="FF0000"/>
              </a:solidFill>
            </a:endParaRPr>
          </a:p>
        </p:txBody>
      </p:sp>
    </p:spTree>
    <p:extLst>
      <p:ext uri="{BB962C8B-B14F-4D97-AF65-F5344CB8AC3E}">
        <p14:creationId xmlns:p14="http://schemas.microsoft.com/office/powerpoint/2010/main" val="1127278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Prijava za vpis v srednjo šolo</a:t>
            </a:r>
            <a:endParaRPr lang="sl-SI" dirty="0">
              <a:solidFill>
                <a:srgbClr val="FF0000"/>
              </a:solidFill>
            </a:endParaRPr>
          </a:p>
        </p:txBody>
      </p:sp>
      <p:sp>
        <p:nvSpPr>
          <p:cNvPr id="3" name="Ograda vsebine 2"/>
          <p:cNvSpPr>
            <a:spLocks noGrp="1"/>
          </p:cNvSpPr>
          <p:nvPr>
            <p:ph sz="quarter" idx="1"/>
          </p:nvPr>
        </p:nvSpPr>
        <p:spPr/>
        <p:txBody>
          <a:bodyPr/>
          <a:lstStyle/>
          <a:p>
            <a:pPr>
              <a:buFont typeface="Courier New" panose="02070309020205020404" pitchFamily="49" charset="0"/>
              <a:buChar char="o"/>
            </a:pPr>
            <a:r>
              <a:rPr lang="sl-SI" dirty="0" smtClean="0">
                <a:solidFill>
                  <a:schemeClr val="accent6">
                    <a:lumMod val="75000"/>
                  </a:schemeClr>
                </a:solidFill>
              </a:rPr>
              <a:t>Oddati do </a:t>
            </a:r>
            <a:r>
              <a:rPr lang="sl-SI" dirty="0">
                <a:solidFill>
                  <a:srgbClr val="FF0000"/>
                </a:solidFill>
              </a:rPr>
              <a:t>4</a:t>
            </a:r>
            <a:r>
              <a:rPr lang="sl-SI" dirty="0" smtClean="0">
                <a:solidFill>
                  <a:srgbClr val="FF0000"/>
                </a:solidFill>
              </a:rPr>
              <a:t>. </a:t>
            </a:r>
            <a:r>
              <a:rPr lang="sl-SI" dirty="0" smtClean="0">
                <a:solidFill>
                  <a:srgbClr val="FF0000"/>
                </a:solidFill>
              </a:rPr>
              <a:t>4. </a:t>
            </a:r>
            <a:r>
              <a:rPr lang="sl-SI" dirty="0" smtClean="0">
                <a:solidFill>
                  <a:srgbClr val="FF0000"/>
                </a:solidFill>
              </a:rPr>
              <a:t>2016</a:t>
            </a:r>
            <a:endParaRPr lang="sl-SI" dirty="0" smtClean="0">
              <a:solidFill>
                <a:srgbClr val="FF0000"/>
              </a:solidFill>
            </a:endParaRPr>
          </a:p>
          <a:p>
            <a:pPr>
              <a:buFont typeface="Courier New" panose="02070309020205020404" pitchFamily="49" charset="0"/>
              <a:buChar char="o"/>
            </a:pPr>
            <a:r>
              <a:rPr lang="sl-SI" dirty="0" smtClean="0">
                <a:solidFill>
                  <a:schemeClr val="accent6">
                    <a:lumMod val="75000"/>
                  </a:schemeClr>
                </a:solidFill>
              </a:rPr>
              <a:t>Priložiti:</a:t>
            </a:r>
          </a:p>
          <a:p>
            <a:pPr lvl="0">
              <a:buClr>
                <a:srgbClr val="FE8637"/>
              </a:buClr>
            </a:pPr>
            <a:r>
              <a:rPr lang="sl-SI" sz="2200" dirty="0">
                <a:solidFill>
                  <a:schemeClr val="accent6">
                    <a:lumMod val="75000"/>
                  </a:schemeClr>
                </a:solidFill>
              </a:rPr>
              <a:t>Potrdilo o psihofizičnih sposobnostih, ki ga izda </a:t>
            </a:r>
            <a:r>
              <a:rPr lang="sl-SI" sz="2200" dirty="0" smtClean="0">
                <a:solidFill>
                  <a:schemeClr val="accent6">
                    <a:lumMod val="75000"/>
                  </a:schemeClr>
                </a:solidFill>
              </a:rPr>
              <a:t>zdravnik:</a:t>
            </a:r>
            <a:endParaRPr lang="sl-SI" sz="2200" dirty="0">
              <a:solidFill>
                <a:schemeClr val="accent6">
                  <a:lumMod val="75000"/>
                </a:schemeClr>
              </a:solidFill>
            </a:endParaRPr>
          </a:p>
          <a:p>
            <a:pPr lvl="0">
              <a:buClr>
                <a:srgbClr val="FE8637"/>
              </a:buClr>
            </a:pPr>
            <a:r>
              <a:rPr lang="sl-SI" sz="2200" dirty="0">
                <a:solidFill>
                  <a:schemeClr val="accent6">
                    <a:lumMod val="75000"/>
                  </a:schemeClr>
                </a:solidFill>
              </a:rPr>
              <a:t>Potrdilo o opravljenem preizkusu nadarjenosti, če ga ni izdala šola kakor se </a:t>
            </a:r>
            <a:r>
              <a:rPr lang="sl-SI" sz="2200" dirty="0" smtClean="0">
                <a:solidFill>
                  <a:schemeClr val="accent6">
                    <a:lumMod val="75000"/>
                  </a:schemeClr>
                </a:solidFill>
              </a:rPr>
              <a:t>prijavlja;</a:t>
            </a:r>
            <a:endParaRPr lang="sl-SI" sz="2200" dirty="0">
              <a:solidFill>
                <a:schemeClr val="accent6">
                  <a:lumMod val="75000"/>
                </a:schemeClr>
              </a:solidFill>
            </a:endParaRPr>
          </a:p>
          <a:p>
            <a:pPr lvl="0">
              <a:buClr>
                <a:srgbClr val="FE8637"/>
              </a:buClr>
            </a:pPr>
            <a:r>
              <a:rPr lang="sl-SI" sz="2200" dirty="0">
                <a:solidFill>
                  <a:schemeClr val="accent6">
                    <a:lumMod val="75000"/>
                  </a:schemeClr>
                </a:solidFill>
              </a:rPr>
              <a:t>Potrdilo o izpolnjevanju športnih pogojev, če ga ni izdala šola kamor se </a:t>
            </a:r>
            <a:r>
              <a:rPr lang="sl-SI" sz="2200" dirty="0" smtClean="0">
                <a:solidFill>
                  <a:schemeClr val="accent6">
                    <a:lumMod val="75000"/>
                  </a:schemeClr>
                </a:solidFill>
              </a:rPr>
              <a:t>prijavlja.</a:t>
            </a:r>
            <a:endParaRPr lang="sl-SI" sz="2200" dirty="0">
              <a:solidFill>
                <a:schemeClr val="accent6">
                  <a:lumMod val="75000"/>
                </a:schemeClr>
              </a:solidFill>
            </a:endParaRPr>
          </a:p>
          <a:p>
            <a:pPr>
              <a:buFont typeface="Courier New" panose="02070309020205020404" pitchFamily="49" charset="0"/>
              <a:buChar char="o"/>
            </a:pPr>
            <a:r>
              <a:rPr lang="sl-SI" dirty="0" smtClean="0">
                <a:solidFill>
                  <a:srgbClr val="FF0000"/>
                </a:solidFill>
              </a:rPr>
              <a:t>VSAK ODDA SAMO ENO PRIJAVNICO</a:t>
            </a:r>
            <a:r>
              <a:rPr lang="sl-SI" dirty="0" smtClean="0">
                <a:solidFill>
                  <a:srgbClr val="00B050"/>
                </a:solidFill>
              </a:rPr>
              <a:t>.</a:t>
            </a:r>
          </a:p>
          <a:p>
            <a:pPr>
              <a:buFont typeface="Courier New" panose="02070309020205020404" pitchFamily="49" charset="0"/>
              <a:buChar char="o"/>
            </a:pPr>
            <a:endParaRPr lang="sl-SI" dirty="0"/>
          </a:p>
        </p:txBody>
      </p:sp>
    </p:spTree>
    <p:extLst>
      <p:ext uri="{BB962C8B-B14F-4D97-AF65-F5344CB8AC3E}">
        <p14:creationId xmlns:p14="http://schemas.microsoft.com/office/powerpoint/2010/main" val="1496479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346050"/>
          </a:xfrm>
        </p:spPr>
        <p:txBody>
          <a:bodyPr>
            <a:normAutofit fontScale="90000"/>
          </a:bodyPr>
          <a:lstStyle/>
          <a:p>
            <a:r>
              <a:rPr lang="sl-SI" dirty="0" smtClean="0">
                <a:solidFill>
                  <a:srgbClr val="FF0000"/>
                </a:solidFill>
              </a:rPr>
              <a:t>Šole, ki so v lanskem letu omejile vpis</a:t>
            </a:r>
            <a:endParaRPr lang="sl-SI" dirty="0">
              <a:solidFill>
                <a:srgbClr val="FF0000"/>
              </a:solidFill>
            </a:endParaRPr>
          </a:p>
        </p:txBody>
      </p:sp>
      <p:sp>
        <p:nvSpPr>
          <p:cNvPr id="3" name="Ograda vsebine 2"/>
          <p:cNvSpPr>
            <a:spLocks noGrp="1"/>
          </p:cNvSpPr>
          <p:nvPr>
            <p:ph sz="quarter" idx="1"/>
          </p:nvPr>
        </p:nvSpPr>
        <p:spPr/>
        <p:txBody>
          <a:bodyPr>
            <a:normAutofit/>
          </a:bodyPr>
          <a:lstStyle/>
          <a:p>
            <a:pPr lvl="0">
              <a:buClr>
                <a:srgbClr val="FE8637"/>
              </a:buClr>
            </a:pPr>
            <a:endParaRPr lang="sl-SI" sz="1800" dirty="0">
              <a:solidFill>
                <a:prstClr val="black"/>
              </a:solidFill>
            </a:endParaRPr>
          </a:p>
          <a:p>
            <a:pPr lvl="0">
              <a:buClr>
                <a:srgbClr val="FE8637"/>
              </a:buClr>
            </a:pPr>
            <a:endParaRPr lang="sl-SI" sz="1800" dirty="0">
              <a:solidFill>
                <a:prstClr val="black"/>
              </a:solidFill>
            </a:endParaRPr>
          </a:p>
          <a:p>
            <a:pPr lvl="0">
              <a:buClr>
                <a:srgbClr val="FE8637"/>
              </a:buClr>
            </a:pPr>
            <a:endParaRPr lang="sl-SI" sz="1800" dirty="0">
              <a:solidFill>
                <a:prstClr val="black"/>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300" y="1028700"/>
            <a:ext cx="5865813" cy="479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9419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ZBIRANJE TOČK</a:t>
            </a:r>
            <a:endParaRPr lang="sl-SI" dirty="0">
              <a:solidFill>
                <a:srgbClr val="FF0000"/>
              </a:solidFill>
            </a:endParaRPr>
          </a:p>
        </p:txBody>
      </p:sp>
      <p:sp>
        <p:nvSpPr>
          <p:cNvPr id="3" name="Ograda vsebine 2"/>
          <p:cNvSpPr>
            <a:spLocks noGrp="1"/>
          </p:cNvSpPr>
          <p:nvPr>
            <p:ph sz="quarter" idx="1"/>
          </p:nvPr>
        </p:nvSpPr>
        <p:spPr/>
        <p:txBody>
          <a:bodyPr/>
          <a:lstStyle/>
          <a:p>
            <a:pPr marL="0" lvl="0" indent="0">
              <a:buClr>
                <a:srgbClr val="FE8637"/>
              </a:buClr>
              <a:buNone/>
            </a:pPr>
            <a:r>
              <a:rPr lang="sl-SI" dirty="0" smtClean="0">
                <a:solidFill>
                  <a:schemeClr val="accent6">
                    <a:lumMod val="75000"/>
                  </a:schemeClr>
                </a:solidFill>
              </a:rPr>
              <a:t>Če </a:t>
            </a:r>
            <a:r>
              <a:rPr lang="sl-SI" dirty="0">
                <a:solidFill>
                  <a:schemeClr val="accent6">
                    <a:lumMod val="75000"/>
                  </a:schemeClr>
                </a:solidFill>
              </a:rPr>
              <a:t>ima učenec  v 7., 8. in 9. razredu vse predmete </a:t>
            </a:r>
          </a:p>
          <a:p>
            <a:pPr lvl="0">
              <a:buClr>
                <a:srgbClr val="FE8637"/>
              </a:buClr>
            </a:pPr>
            <a:r>
              <a:rPr lang="sl-SI" dirty="0">
                <a:solidFill>
                  <a:schemeClr val="accent6">
                    <a:lumMod val="75000"/>
                  </a:schemeClr>
                </a:solidFill>
              </a:rPr>
              <a:t>5 zbere 175 točk;</a:t>
            </a:r>
          </a:p>
          <a:p>
            <a:pPr lvl="0">
              <a:buClr>
                <a:srgbClr val="FE8637"/>
              </a:buClr>
            </a:pPr>
            <a:r>
              <a:rPr lang="sl-SI" dirty="0">
                <a:solidFill>
                  <a:schemeClr val="accent6">
                    <a:lumMod val="75000"/>
                  </a:schemeClr>
                </a:solidFill>
              </a:rPr>
              <a:t>4 zbere 140 točk;</a:t>
            </a:r>
          </a:p>
          <a:p>
            <a:pPr lvl="0">
              <a:buClr>
                <a:srgbClr val="FE8637"/>
              </a:buClr>
            </a:pPr>
            <a:r>
              <a:rPr lang="sl-SI" dirty="0">
                <a:solidFill>
                  <a:schemeClr val="accent6">
                    <a:lumMod val="75000"/>
                  </a:schemeClr>
                </a:solidFill>
              </a:rPr>
              <a:t>3 zbere 105 točk</a:t>
            </a:r>
          </a:p>
        </p:txBody>
      </p:sp>
    </p:spTree>
    <p:extLst>
      <p:ext uri="{BB962C8B-B14F-4D97-AF65-F5344CB8AC3E}">
        <p14:creationId xmlns:p14="http://schemas.microsoft.com/office/powerpoint/2010/main" val="129364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ŠTIPENDIJE</a:t>
            </a:r>
            <a:endParaRPr lang="sl-SI" dirty="0">
              <a:solidFill>
                <a:srgbClr val="FF0000"/>
              </a:solidFill>
            </a:endParaRPr>
          </a:p>
        </p:txBody>
      </p:sp>
      <p:sp>
        <p:nvSpPr>
          <p:cNvPr id="3" name="Ograda vsebine 2"/>
          <p:cNvSpPr>
            <a:spLocks noGrp="1"/>
          </p:cNvSpPr>
          <p:nvPr>
            <p:ph sz="quarter" idx="1"/>
          </p:nvPr>
        </p:nvSpPr>
        <p:spPr/>
        <p:txBody>
          <a:bodyPr/>
          <a:lstStyle/>
          <a:p>
            <a:r>
              <a:rPr lang="sl-SI" dirty="0">
                <a:solidFill>
                  <a:srgbClr val="FF0000"/>
                </a:solidFill>
              </a:rPr>
              <a:t>ZOISOVA: </a:t>
            </a:r>
            <a:r>
              <a:rPr lang="sl-SI" dirty="0">
                <a:solidFill>
                  <a:schemeClr val="accent6">
                    <a:lumMod val="75000"/>
                  </a:schemeClr>
                </a:solidFill>
              </a:rPr>
              <a:t>Zoisovo štipendijo lahko pridobi dijak, ki je </a:t>
            </a:r>
            <a:r>
              <a:rPr lang="sl-SI" b="1" dirty="0">
                <a:solidFill>
                  <a:schemeClr val="accent6">
                    <a:lumMod val="75000"/>
                  </a:schemeClr>
                </a:solidFill>
              </a:rPr>
              <a:t>dosegel izjemni dosežek</a:t>
            </a:r>
            <a:r>
              <a:rPr lang="sl-SI" dirty="0">
                <a:solidFill>
                  <a:schemeClr val="accent6">
                    <a:lumMod val="75000"/>
                  </a:schemeClr>
                </a:solidFill>
              </a:rPr>
              <a:t> iz znanja, raziskovanja, razvoja ali umetnosti </a:t>
            </a:r>
            <a:r>
              <a:rPr lang="sl-SI" b="1" dirty="0">
                <a:solidFill>
                  <a:schemeClr val="accent6">
                    <a:lumMod val="75000"/>
                  </a:schemeClr>
                </a:solidFill>
              </a:rPr>
              <a:t>IN ustrezno povprečno </a:t>
            </a:r>
            <a:r>
              <a:rPr lang="sl-SI" b="1" dirty="0" smtClean="0">
                <a:solidFill>
                  <a:schemeClr val="accent6">
                    <a:lumMod val="75000"/>
                  </a:schemeClr>
                </a:solidFill>
              </a:rPr>
              <a:t>oceno (4,7)</a:t>
            </a:r>
            <a:r>
              <a:rPr lang="sl-SI" dirty="0" smtClean="0">
                <a:solidFill>
                  <a:schemeClr val="accent6">
                    <a:lumMod val="75000"/>
                  </a:schemeClr>
                </a:solidFill>
              </a:rPr>
              <a:t>, razpis bo objavljen do konca junija,</a:t>
            </a:r>
          </a:p>
          <a:p>
            <a:r>
              <a:rPr lang="sl-SI" dirty="0" smtClean="0">
                <a:solidFill>
                  <a:srgbClr val="FF0000"/>
                </a:solidFill>
              </a:rPr>
              <a:t>DRŽAVNA: </a:t>
            </a:r>
            <a:r>
              <a:rPr lang="sl-SI" dirty="0" smtClean="0">
                <a:solidFill>
                  <a:schemeClr val="accent6">
                    <a:lumMod val="75000"/>
                  </a:schemeClr>
                </a:solidFill>
              </a:rPr>
              <a:t>O dodelitvi odloča CSD, rok za vložitev vloge ni več definiran,</a:t>
            </a:r>
          </a:p>
          <a:p>
            <a:r>
              <a:rPr lang="sl-SI" dirty="0" smtClean="0">
                <a:solidFill>
                  <a:srgbClr val="FF0000"/>
                </a:solidFill>
              </a:rPr>
              <a:t>KADROVSKA: </a:t>
            </a:r>
            <a:r>
              <a:rPr lang="sl-SI" dirty="0">
                <a:solidFill>
                  <a:schemeClr val="accent6">
                    <a:lumMod val="75000"/>
                  </a:schemeClr>
                </a:solidFill>
              </a:rPr>
              <a:t>R</a:t>
            </a:r>
            <a:r>
              <a:rPr lang="sl-SI" dirty="0" smtClean="0">
                <a:solidFill>
                  <a:schemeClr val="accent6">
                    <a:lumMod val="75000"/>
                  </a:schemeClr>
                </a:solidFill>
              </a:rPr>
              <a:t>azpisujejo delodajalci,</a:t>
            </a:r>
          </a:p>
          <a:p>
            <a:r>
              <a:rPr lang="sl-SI" dirty="0" smtClean="0">
                <a:solidFill>
                  <a:srgbClr val="FF0000"/>
                </a:solidFill>
              </a:rPr>
              <a:t>ZA </a:t>
            </a:r>
            <a:r>
              <a:rPr lang="sl-SI" smtClean="0">
                <a:solidFill>
                  <a:srgbClr val="FF0000"/>
                </a:solidFill>
              </a:rPr>
              <a:t>DEFICITARNE </a:t>
            </a:r>
            <a:r>
              <a:rPr lang="sl-SI" smtClean="0">
                <a:solidFill>
                  <a:srgbClr val="FF0000"/>
                </a:solidFill>
              </a:rPr>
              <a:t>POKLICE</a:t>
            </a:r>
            <a:endParaRPr lang="sl-SI" dirty="0">
              <a:solidFill>
                <a:srgbClr val="00B050"/>
              </a:solidFill>
            </a:endParaRPr>
          </a:p>
        </p:txBody>
      </p:sp>
    </p:spTree>
    <p:extLst>
      <p:ext uri="{BB962C8B-B14F-4D97-AF65-F5344CB8AC3E}">
        <p14:creationId xmlns:p14="http://schemas.microsoft.com/office/powerpoint/2010/main" val="85158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solidFill>
                  <a:srgbClr val="FF0000"/>
                </a:solidFill>
              </a:rPr>
              <a:t>VSEBINA:</a:t>
            </a:r>
          </a:p>
        </p:txBody>
      </p:sp>
      <p:sp>
        <p:nvSpPr>
          <p:cNvPr id="3" name="Ograda vsebine 2"/>
          <p:cNvSpPr>
            <a:spLocks noGrp="1"/>
          </p:cNvSpPr>
          <p:nvPr>
            <p:ph sz="quarter" idx="1"/>
          </p:nvPr>
        </p:nvSpPr>
        <p:spPr>
          <a:xfrm>
            <a:off x="467544" y="1556792"/>
            <a:ext cx="7467600" cy="4873752"/>
          </a:xfrm>
        </p:spPr>
        <p:txBody>
          <a:bodyPr>
            <a:normAutofit/>
          </a:bodyPr>
          <a:lstStyle/>
          <a:p>
            <a:r>
              <a:rPr lang="sl-SI" sz="2800" dirty="0" smtClean="0">
                <a:solidFill>
                  <a:schemeClr val="accent6">
                    <a:lumMod val="75000"/>
                  </a:schemeClr>
                </a:solidFill>
              </a:rPr>
              <a:t>Predstavitev rokovnika za vpis;</a:t>
            </a:r>
          </a:p>
          <a:p>
            <a:r>
              <a:rPr lang="sl-SI" sz="2800" dirty="0" smtClean="0">
                <a:solidFill>
                  <a:schemeClr val="accent6">
                    <a:lumMod val="75000"/>
                  </a:schemeClr>
                </a:solidFill>
              </a:rPr>
              <a:t>Informativni dnevi;</a:t>
            </a:r>
          </a:p>
          <a:p>
            <a:r>
              <a:rPr lang="sl-SI" sz="2800" dirty="0" smtClean="0">
                <a:solidFill>
                  <a:schemeClr val="accent6">
                    <a:lumMod val="75000"/>
                  </a:schemeClr>
                </a:solidFill>
              </a:rPr>
              <a:t>Predstavitev razpisa;</a:t>
            </a:r>
          </a:p>
          <a:p>
            <a:r>
              <a:rPr lang="sl-SI" sz="2800" dirty="0" smtClean="0">
                <a:solidFill>
                  <a:schemeClr val="accent6">
                    <a:lumMod val="75000"/>
                  </a:schemeClr>
                </a:solidFill>
              </a:rPr>
              <a:t>Predstavitev načina zbiranja </a:t>
            </a:r>
            <a:r>
              <a:rPr lang="sl-SI" sz="2800" dirty="0" smtClean="0">
                <a:solidFill>
                  <a:schemeClr val="accent6">
                    <a:lumMod val="75000"/>
                  </a:schemeClr>
                </a:solidFill>
              </a:rPr>
              <a:t>točk;</a:t>
            </a:r>
            <a:endParaRPr lang="sl-SI" sz="2800" dirty="0" smtClean="0">
              <a:solidFill>
                <a:schemeClr val="accent6">
                  <a:lumMod val="75000"/>
                </a:schemeClr>
              </a:solidFill>
            </a:endParaRPr>
          </a:p>
          <a:p>
            <a:r>
              <a:rPr lang="sl-SI" sz="2800" dirty="0" smtClean="0">
                <a:solidFill>
                  <a:schemeClr val="accent6">
                    <a:lumMod val="75000"/>
                  </a:schemeClr>
                </a:solidFill>
              </a:rPr>
              <a:t>Predstavitev spodnjih mej za vpis v srednje šole, ki so v preteklem letu omejile vpis.</a:t>
            </a:r>
          </a:p>
          <a:p>
            <a:pPr marL="0" indent="0">
              <a:buNone/>
            </a:pPr>
            <a:endParaRPr lang="sl-SI" sz="2800" dirty="0">
              <a:solidFill>
                <a:schemeClr val="accent1">
                  <a:lumMod val="75000"/>
                </a:schemeClr>
              </a:solidFill>
            </a:endParaRPr>
          </a:p>
        </p:txBody>
      </p:sp>
    </p:spTree>
    <p:extLst>
      <p:ext uri="{BB962C8B-B14F-4D97-AF65-F5344CB8AC3E}">
        <p14:creationId xmlns:p14="http://schemas.microsoft.com/office/powerpoint/2010/main" val="3055024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260648"/>
            <a:ext cx="7467600" cy="1008112"/>
          </a:xfrm>
        </p:spPr>
        <p:txBody>
          <a:bodyPr>
            <a:normAutofit/>
          </a:bodyPr>
          <a:lstStyle/>
          <a:p>
            <a:r>
              <a:rPr lang="sl-SI" dirty="0" smtClean="0">
                <a:solidFill>
                  <a:srgbClr val="FF0000"/>
                </a:solidFill>
              </a:rPr>
              <a:t>ROKOVNIK ZA VPIS V ŠOLEKEM LETU 2016/2017  </a:t>
            </a:r>
            <a:r>
              <a:rPr lang="sl-SI" dirty="0" smtClean="0">
                <a:solidFill>
                  <a:schemeClr val="accent6">
                    <a:lumMod val="75000"/>
                  </a:schemeClr>
                </a:solidFill>
              </a:rPr>
              <a:t>s pomembnimi  datumi</a:t>
            </a:r>
            <a:endParaRPr lang="sl-SI" dirty="0">
              <a:solidFill>
                <a:schemeClr val="accent6">
                  <a:lumMod val="75000"/>
                </a:schemeClr>
              </a:solidFill>
            </a:endParaRPr>
          </a:p>
        </p:txBody>
      </p:sp>
      <p:sp>
        <p:nvSpPr>
          <p:cNvPr id="3" name="Ograda vsebine 2"/>
          <p:cNvSpPr>
            <a:spLocks noGrp="1"/>
          </p:cNvSpPr>
          <p:nvPr>
            <p:ph sz="quarter" idx="1"/>
          </p:nvPr>
        </p:nvSpPr>
        <p:spPr/>
        <p:txBody>
          <a:bodyPr>
            <a:normAutofit fontScale="70000" lnSpcReduction="20000"/>
          </a:bodyPr>
          <a:lstStyle/>
          <a:p>
            <a:r>
              <a:rPr lang="sl-SI" sz="2600" dirty="0" smtClean="0">
                <a:solidFill>
                  <a:srgbClr val="FF0000"/>
                </a:solidFill>
              </a:rPr>
              <a:t>12</a:t>
            </a:r>
            <a:r>
              <a:rPr lang="sl-SI" sz="2600" dirty="0" smtClean="0">
                <a:solidFill>
                  <a:srgbClr val="4D7620"/>
                </a:solidFill>
              </a:rPr>
              <a:t>. </a:t>
            </a:r>
            <a:r>
              <a:rPr lang="sl-SI" sz="2600" dirty="0" smtClean="0">
                <a:solidFill>
                  <a:schemeClr val="accent6">
                    <a:lumMod val="75000"/>
                  </a:schemeClr>
                </a:solidFill>
              </a:rPr>
              <a:t>in </a:t>
            </a:r>
            <a:r>
              <a:rPr lang="sl-SI" sz="2600" dirty="0" smtClean="0">
                <a:solidFill>
                  <a:srgbClr val="FF0000"/>
                </a:solidFill>
              </a:rPr>
              <a:t>13</a:t>
            </a:r>
            <a:r>
              <a:rPr lang="sl-SI" sz="2600" dirty="0" smtClean="0">
                <a:solidFill>
                  <a:srgbClr val="4D7620"/>
                </a:solidFill>
              </a:rPr>
              <a:t>. </a:t>
            </a:r>
            <a:r>
              <a:rPr lang="sl-SI" sz="2600" dirty="0" smtClean="0">
                <a:solidFill>
                  <a:schemeClr val="accent6">
                    <a:lumMod val="75000"/>
                  </a:schemeClr>
                </a:solidFill>
              </a:rPr>
              <a:t>februar </a:t>
            </a:r>
            <a:r>
              <a:rPr lang="sl-SI" sz="2600" dirty="0" smtClean="0">
                <a:solidFill>
                  <a:srgbClr val="FF0000"/>
                </a:solidFill>
              </a:rPr>
              <a:t>informativni dan </a:t>
            </a:r>
            <a:r>
              <a:rPr lang="sl-SI" sz="2600" dirty="0" smtClean="0">
                <a:solidFill>
                  <a:schemeClr val="accent6">
                    <a:lumMod val="75000"/>
                  </a:schemeClr>
                </a:solidFill>
              </a:rPr>
              <a:t>v srednjih šolah in dijaških domovih,</a:t>
            </a:r>
          </a:p>
          <a:p>
            <a:endParaRPr lang="sl-SI" sz="2600" dirty="0" smtClean="0">
              <a:solidFill>
                <a:srgbClr val="4D7620"/>
              </a:solidFill>
            </a:endParaRPr>
          </a:p>
          <a:p>
            <a:r>
              <a:rPr lang="sl-SI" sz="2600" dirty="0" smtClean="0">
                <a:solidFill>
                  <a:srgbClr val="FF0000"/>
                </a:solidFill>
              </a:rPr>
              <a:t>26.2.2016</a:t>
            </a:r>
            <a:r>
              <a:rPr lang="sl-SI" sz="2600" dirty="0" smtClean="0">
                <a:solidFill>
                  <a:srgbClr val="4D7620"/>
                </a:solidFill>
              </a:rPr>
              <a:t>. </a:t>
            </a:r>
            <a:r>
              <a:rPr lang="sl-SI" sz="2600" dirty="0" smtClean="0">
                <a:solidFill>
                  <a:schemeClr val="accent6">
                    <a:lumMod val="75000"/>
                  </a:schemeClr>
                </a:solidFill>
              </a:rPr>
              <a:t>zadnji dan za oddajo prijav za opravljanje </a:t>
            </a:r>
            <a:r>
              <a:rPr lang="sl-SI" sz="2600" dirty="0" smtClean="0">
                <a:solidFill>
                  <a:srgbClr val="FF0000"/>
                </a:solidFill>
              </a:rPr>
              <a:t>preizkusov posebnih nadarjenosti </a:t>
            </a:r>
            <a:r>
              <a:rPr lang="sl-SI" sz="2600" dirty="0" smtClean="0">
                <a:solidFill>
                  <a:schemeClr val="accent6">
                    <a:lumMod val="40000"/>
                    <a:lumOff val="60000"/>
                  </a:schemeClr>
                </a:solidFill>
              </a:rPr>
              <a:t>in</a:t>
            </a:r>
            <a:r>
              <a:rPr lang="sl-SI" sz="2600" dirty="0" smtClean="0"/>
              <a:t> </a:t>
            </a:r>
            <a:r>
              <a:rPr lang="sl-SI" sz="2600" dirty="0" smtClean="0">
                <a:solidFill>
                  <a:srgbClr val="FF0000"/>
                </a:solidFill>
              </a:rPr>
              <a:t>posredovanje</a:t>
            </a:r>
            <a:r>
              <a:rPr lang="sl-SI" sz="2600" dirty="0" smtClean="0">
                <a:solidFill>
                  <a:schemeClr val="accent1">
                    <a:lumMod val="75000"/>
                  </a:schemeClr>
                </a:solidFill>
              </a:rPr>
              <a:t> </a:t>
            </a:r>
            <a:r>
              <a:rPr lang="sl-SI" sz="2600" dirty="0" smtClean="0">
                <a:solidFill>
                  <a:schemeClr val="accent6">
                    <a:lumMod val="75000"/>
                  </a:schemeClr>
                </a:solidFill>
              </a:rPr>
              <a:t>dokazil o izpolnjevanju posebnega vpisnega pogoja za program gimnazija (š),</a:t>
            </a:r>
          </a:p>
          <a:p>
            <a:pPr marL="0" indent="0">
              <a:buNone/>
            </a:pPr>
            <a:endParaRPr lang="sl-SI" sz="2600" dirty="0" smtClean="0">
              <a:solidFill>
                <a:srgbClr val="00B050"/>
              </a:solidFill>
            </a:endParaRPr>
          </a:p>
          <a:p>
            <a:r>
              <a:rPr lang="sl-SI" sz="2600" dirty="0" smtClean="0">
                <a:solidFill>
                  <a:schemeClr val="accent6">
                    <a:lumMod val="75000"/>
                  </a:schemeClr>
                </a:solidFill>
              </a:rPr>
              <a:t>Med</a:t>
            </a:r>
            <a:r>
              <a:rPr lang="sl-SI" sz="2600" dirty="0" smtClean="0">
                <a:solidFill>
                  <a:srgbClr val="4D7620"/>
                </a:solidFill>
              </a:rPr>
              <a:t> </a:t>
            </a:r>
            <a:r>
              <a:rPr lang="sl-SI" sz="2600" dirty="0">
                <a:solidFill>
                  <a:srgbClr val="FF0000"/>
                </a:solidFill>
              </a:rPr>
              <a:t>3</a:t>
            </a:r>
            <a:r>
              <a:rPr lang="sl-SI" sz="2600" dirty="0" smtClean="0">
                <a:solidFill>
                  <a:srgbClr val="FF0000"/>
                </a:solidFill>
              </a:rPr>
              <a:t>. 3. 2016</a:t>
            </a:r>
            <a:r>
              <a:rPr lang="sl-SI" sz="2600" dirty="0" smtClean="0">
                <a:solidFill>
                  <a:srgbClr val="00B050"/>
                </a:solidFill>
              </a:rPr>
              <a:t> </a:t>
            </a:r>
            <a:r>
              <a:rPr lang="sl-SI" sz="2600" dirty="0" smtClean="0">
                <a:solidFill>
                  <a:schemeClr val="accent6">
                    <a:lumMod val="75000"/>
                  </a:schemeClr>
                </a:solidFill>
              </a:rPr>
              <a:t>in </a:t>
            </a:r>
            <a:r>
              <a:rPr lang="sl-SI" sz="2600" dirty="0" smtClean="0">
                <a:solidFill>
                  <a:srgbClr val="FF0000"/>
                </a:solidFill>
              </a:rPr>
              <a:t>14. 3. 2016 </a:t>
            </a:r>
            <a:r>
              <a:rPr lang="sl-SI" sz="2600" dirty="0" smtClean="0">
                <a:solidFill>
                  <a:schemeClr val="accent6">
                    <a:lumMod val="75000"/>
                  </a:schemeClr>
                </a:solidFill>
              </a:rPr>
              <a:t>opravljanje preizkusov posebnih nadarjenosti, znanja in spretnosti.</a:t>
            </a:r>
          </a:p>
          <a:p>
            <a:endParaRPr lang="sl-SI" sz="2600" dirty="0" smtClean="0">
              <a:solidFill>
                <a:srgbClr val="00B050"/>
              </a:solidFill>
            </a:endParaRPr>
          </a:p>
          <a:p>
            <a:r>
              <a:rPr lang="sl-SI" sz="2600" b="1" dirty="0">
                <a:solidFill>
                  <a:srgbClr val="FF0000"/>
                </a:solidFill>
              </a:rPr>
              <a:t>4</a:t>
            </a:r>
            <a:r>
              <a:rPr lang="sl-SI" sz="2600" b="1" dirty="0" smtClean="0">
                <a:solidFill>
                  <a:srgbClr val="FF0000"/>
                </a:solidFill>
              </a:rPr>
              <a:t>.4</a:t>
            </a:r>
            <a:r>
              <a:rPr lang="sl-SI" sz="2600" dirty="0" smtClean="0">
                <a:solidFill>
                  <a:srgbClr val="4D7620"/>
                </a:solidFill>
              </a:rPr>
              <a:t>. </a:t>
            </a:r>
            <a:r>
              <a:rPr lang="sl-SI" sz="2600" dirty="0" smtClean="0">
                <a:solidFill>
                  <a:schemeClr val="accent6">
                    <a:lumMod val="75000"/>
                  </a:schemeClr>
                </a:solidFill>
              </a:rPr>
              <a:t>zadnji dan za oddajo prijave za vpis v 1. letnik srednje šole,</a:t>
            </a:r>
          </a:p>
          <a:p>
            <a:endParaRPr lang="sl-SI" sz="2600" dirty="0" smtClean="0">
              <a:solidFill>
                <a:srgbClr val="4D7620"/>
              </a:solidFill>
            </a:endParaRPr>
          </a:p>
          <a:p>
            <a:r>
              <a:rPr lang="sl-SI" sz="2600" dirty="0">
                <a:solidFill>
                  <a:srgbClr val="FF0000"/>
                </a:solidFill>
              </a:rPr>
              <a:t>8</a:t>
            </a:r>
            <a:r>
              <a:rPr lang="sl-SI" sz="2600" dirty="0" smtClean="0">
                <a:solidFill>
                  <a:srgbClr val="FF0000"/>
                </a:solidFill>
              </a:rPr>
              <a:t>.4. </a:t>
            </a:r>
            <a:r>
              <a:rPr lang="sl-SI" sz="2600" dirty="0" smtClean="0">
                <a:solidFill>
                  <a:schemeClr val="accent6">
                    <a:lumMod val="75000"/>
                  </a:schemeClr>
                </a:solidFill>
              </a:rPr>
              <a:t>javna objava številčnega stanja prijav,</a:t>
            </a:r>
          </a:p>
          <a:p>
            <a:endParaRPr lang="sl-SI" sz="2600" dirty="0">
              <a:solidFill>
                <a:srgbClr val="4D7620"/>
              </a:solidFill>
            </a:endParaRPr>
          </a:p>
          <a:p>
            <a:r>
              <a:rPr lang="sl-SI" sz="2600" dirty="0" smtClean="0">
                <a:solidFill>
                  <a:srgbClr val="FF0000"/>
                </a:solidFill>
              </a:rPr>
              <a:t>26. 4</a:t>
            </a:r>
            <a:r>
              <a:rPr lang="sl-SI" sz="2600" dirty="0" smtClean="0">
                <a:solidFill>
                  <a:srgbClr val="4D7620"/>
                </a:solidFill>
              </a:rPr>
              <a:t>. </a:t>
            </a:r>
            <a:r>
              <a:rPr lang="sl-SI" sz="2600" dirty="0" smtClean="0">
                <a:solidFill>
                  <a:schemeClr val="accent6">
                    <a:lumMod val="75000"/>
                  </a:schemeClr>
                </a:solidFill>
              </a:rPr>
              <a:t>zadnji dan za morebitni prenos prijav,</a:t>
            </a:r>
          </a:p>
          <a:p>
            <a:endParaRPr lang="sl-SI" sz="2600" dirty="0">
              <a:solidFill>
                <a:srgbClr val="4D7620"/>
              </a:solidFill>
            </a:endParaRPr>
          </a:p>
          <a:p>
            <a:r>
              <a:rPr lang="sl-SI" sz="2600" dirty="0">
                <a:solidFill>
                  <a:srgbClr val="FF0000"/>
                </a:solidFill>
              </a:rPr>
              <a:t>6</a:t>
            </a:r>
            <a:r>
              <a:rPr lang="sl-SI" sz="2600" dirty="0" smtClean="0">
                <a:solidFill>
                  <a:srgbClr val="FF0000"/>
                </a:solidFill>
              </a:rPr>
              <a:t>.6. </a:t>
            </a:r>
            <a:r>
              <a:rPr lang="sl-SI" sz="2600" dirty="0" smtClean="0">
                <a:solidFill>
                  <a:schemeClr val="accent6">
                    <a:lumMod val="75000"/>
                  </a:schemeClr>
                </a:solidFill>
              </a:rPr>
              <a:t>obveščanje o omejitvi vpisa</a:t>
            </a:r>
          </a:p>
          <a:p>
            <a:endParaRPr lang="sl-SI" dirty="0" smtClean="0"/>
          </a:p>
          <a:p>
            <a:endParaRPr lang="sl-SI" dirty="0"/>
          </a:p>
        </p:txBody>
      </p:sp>
    </p:spTree>
    <p:extLst>
      <p:ext uri="{BB962C8B-B14F-4D97-AF65-F5344CB8AC3E}">
        <p14:creationId xmlns:p14="http://schemas.microsoft.com/office/powerpoint/2010/main" val="3288476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dirty="0" smtClean="0">
                <a:solidFill>
                  <a:srgbClr val="FF0000"/>
                </a:solidFill>
              </a:rPr>
              <a:t>Informativni dan</a:t>
            </a:r>
            <a:endParaRPr lang="sl-SI" sz="3600" dirty="0">
              <a:solidFill>
                <a:srgbClr val="FF0000"/>
              </a:solidFill>
            </a:endParaRPr>
          </a:p>
        </p:txBody>
      </p:sp>
      <p:sp>
        <p:nvSpPr>
          <p:cNvPr id="3" name="Ograda vsebine 2"/>
          <p:cNvSpPr>
            <a:spLocks noGrp="1"/>
          </p:cNvSpPr>
          <p:nvPr>
            <p:ph sz="quarter" idx="1"/>
          </p:nvPr>
        </p:nvSpPr>
        <p:spPr/>
        <p:txBody>
          <a:bodyPr/>
          <a:lstStyle/>
          <a:p>
            <a:r>
              <a:rPr lang="sl-SI" dirty="0" smtClean="0">
                <a:solidFill>
                  <a:schemeClr val="accent6">
                    <a:lumMod val="75000"/>
                  </a:schemeClr>
                </a:solidFill>
              </a:rPr>
              <a:t>V petek </a:t>
            </a:r>
            <a:r>
              <a:rPr lang="sl-SI" dirty="0" smtClean="0">
                <a:solidFill>
                  <a:srgbClr val="FF0000"/>
                </a:solidFill>
              </a:rPr>
              <a:t>12</a:t>
            </a:r>
            <a:r>
              <a:rPr lang="sl-SI" dirty="0" smtClean="0">
                <a:solidFill>
                  <a:srgbClr val="4D7620"/>
                </a:solidFill>
              </a:rPr>
              <a:t>. </a:t>
            </a:r>
            <a:r>
              <a:rPr lang="sl-SI" dirty="0" smtClean="0">
                <a:solidFill>
                  <a:schemeClr val="accent6">
                    <a:lumMod val="75000"/>
                  </a:schemeClr>
                </a:solidFill>
              </a:rPr>
              <a:t>februarja ob </a:t>
            </a:r>
            <a:r>
              <a:rPr lang="sl-SI" dirty="0" smtClean="0">
                <a:solidFill>
                  <a:srgbClr val="FF0000"/>
                </a:solidFill>
              </a:rPr>
              <a:t>9.</a:t>
            </a:r>
            <a:r>
              <a:rPr lang="sl-SI" dirty="0" smtClean="0">
                <a:solidFill>
                  <a:srgbClr val="4D7620"/>
                </a:solidFill>
              </a:rPr>
              <a:t> </a:t>
            </a:r>
            <a:r>
              <a:rPr lang="sl-SI" dirty="0" smtClean="0">
                <a:solidFill>
                  <a:schemeClr val="accent6">
                    <a:lumMod val="60000"/>
                    <a:lumOff val="40000"/>
                  </a:schemeClr>
                </a:solidFill>
              </a:rPr>
              <a:t>in</a:t>
            </a:r>
            <a:r>
              <a:rPr lang="sl-SI" dirty="0" smtClean="0">
                <a:solidFill>
                  <a:schemeClr val="accent6">
                    <a:lumMod val="40000"/>
                    <a:lumOff val="60000"/>
                  </a:schemeClr>
                </a:solidFill>
              </a:rPr>
              <a:t> </a:t>
            </a:r>
            <a:r>
              <a:rPr lang="sl-SI" dirty="0" smtClean="0">
                <a:solidFill>
                  <a:srgbClr val="FF0000"/>
                </a:solidFill>
              </a:rPr>
              <a:t>15. </a:t>
            </a:r>
            <a:r>
              <a:rPr lang="sl-SI" dirty="0" smtClean="0">
                <a:solidFill>
                  <a:schemeClr val="accent6">
                    <a:lumMod val="75000"/>
                  </a:schemeClr>
                </a:solidFill>
              </a:rPr>
              <a:t>uri</a:t>
            </a:r>
          </a:p>
          <a:p>
            <a:r>
              <a:rPr lang="sl-SI" dirty="0" smtClean="0">
                <a:solidFill>
                  <a:srgbClr val="4D7620"/>
                </a:solidFill>
              </a:rPr>
              <a:t> </a:t>
            </a:r>
            <a:r>
              <a:rPr lang="sl-SI" dirty="0" smtClean="0">
                <a:solidFill>
                  <a:schemeClr val="accent6">
                    <a:lumMod val="75000"/>
                  </a:schemeClr>
                </a:solidFill>
              </a:rPr>
              <a:t>V soboto </a:t>
            </a:r>
            <a:r>
              <a:rPr lang="sl-SI" dirty="0" smtClean="0">
                <a:solidFill>
                  <a:srgbClr val="FF0000"/>
                </a:solidFill>
              </a:rPr>
              <a:t>13. </a:t>
            </a:r>
            <a:r>
              <a:rPr lang="sl-SI" dirty="0" smtClean="0">
                <a:solidFill>
                  <a:schemeClr val="accent6">
                    <a:lumMod val="75000"/>
                  </a:schemeClr>
                </a:solidFill>
              </a:rPr>
              <a:t>februarja ob </a:t>
            </a:r>
            <a:r>
              <a:rPr lang="sl-SI" dirty="0" smtClean="0">
                <a:solidFill>
                  <a:srgbClr val="FF0000"/>
                </a:solidFill>
              </a:rPr>
              <a:t>9.</a:t>
            </a:r>
            <a:r>
              <a:rPr lang="sl-SI" dirty="0" smtClean="0">
                <a:solidFill>
                  <a:schemeClr val="accent6">
                    <a:lumMod val="75000"/>
                  </a:schemeClr>
                </a:solidFill>
              </a:rPr>
              <a:t> uri </a:t>
            </a:r>
          </a:p>
          <a:p>
            <a:pPr marL="0" indent="0">
              <a:buNone/>
            </a:pPr>
            <a:endParaRPr lang="sl-SI" dirty="0">
              <a:solidFill>
                <a:schemeClr val="accent6">
                  <a:lumMod val="60000"/>
                  <a:lumOff val="40000"/>
                </a:schemeClr>
              </a:solidFill>
            </a:endParaRPr>
          </a:p>
          <a:p>
            <a:pPr marL="0" indent="0">
              <a:buNone/>
            </a:pPr>
            <a:r>
              <a:rPr lang="sl-SI" dirty="0" smtClean="0">
                <a:solidFill>
                  <a:srgbClr val="FF0000"/>
                </a:solidFill>
              </a:rPr>
              <a:t>INFORMATIVNI DAN POTEKA HKRATI NA SREDNJIH ŠOLAH IN DIJAŠKIH DOMOVIH.</a:t>
            </a:r>
          </a:p>
          <a:p>
            <a:pPr marL="0" indent="0">
              <a:buNone/>
            </a:pPr>
            <a:endParaRPr lang="sl-SI" dirty="0">
              <a:solidFill>
                <a:schemeClr val="accent3">
                  <a:lumMod val="75000"/>
                </a:schemeClr>
              </a:solidFill>
            </a:endParaRPr>
          </a:p>
          <a:p>
            <a:pPr marL="0" indent="0">
              <a:buNone/>
            </a:pPr>
            <a:endParaRPr lang="sl-SI" dirty="0" smtClean="0">
              <a:solidFill>
                <a:srgbClr val="4D7620"/>
              </a:solidFill>
            </a:endParaRPr>
          </a:p>
          <a:p>
            <a:endParaRPr lang="sl-SI" dirty="0" smtClean="0">
              <a:solidFill>
                <a:srgbClr val="4D7620"/>
              </a:solidFill>
            </a:endParaRPr>
          </a:p>
          <a:p>
            <a:endParaRPr lang="sl-SI" dirty="0">
              <a:solidFill>
                <a:srgbClr val="92D050"/>
              </a:solidFill>
            </a:endParaRPr>
          </a:p>
        </p:txBody>
      </p:sp>
    </p:spTree>
    <p:extLst>
      <p:ext uri="{BB962C8B-B14F-4D97-AF65-F5344CB8AC3E}">
        <p14:creationId xmlns:p14="http://schemas.microsoft.com/office/powerpoint/2010/main" val="1600357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2700" dirty="0">
                <a:solidFill>
                  <a:srgbClr val="FF0000"/>
                </a:solidFill>
              </a:rPr>
              <a:t>posebnosti </a:t>
            </a:r>
            <a:r>
              <a:rPr lang="sl-SI" sz="2700" dirty="0" smtClean="0">
                <a:solidFill>
                  <a:srgbClr val="FF0000"/>
                </a:solidFill>
              </a:rPr>
              <a:t>informativnega </a:t>
            </a:r>
            <a:r>
              <a:rPr lang="sl-SI" sz="2700" dirty="0">
                <a:solidFill>
                  <a:srgbClr val="FF0000"/>
                </a:solidFill>
              </a:rPr>
              <a:t>dneva: savinjska regija</a:t>
            </a:r>
            <a:endParaRPr lang="sl-SI" dirty="0">
              <a:solidFill>
                <a:srgbClr val="FF0000"/>
              </a:solidFill>
            </a:endParaRPr>
          </a:p>
        </p:txBody>
      </p:sp>
      <p:sp>
        <p:nvSpPr>
          <p:cNvPr id="3" name="Ograda vsebine 2"/>
          <p:cNvSpPr>
            <a:spLocks noGrp="1"/>
          </p:cNvSpPr>
          <p:nvPr>
            <p:ph sz="quarter" idx="1"/>
          </p:nvPr>
        </p:nvSpPr>
        <p:spPr/>
        <p:txBody>
          <a:bodyPr>
            <a:normAutofit fontScale="85000" lnSpcReduction="20000"/>
          </a:bodyPr>
          <a:lstStyle/>
          <a:p>
            <a:pPr marL="342900" lvl="0" indent="-342900" algn="just">
              <a:spcAft>
                <a:spcPts val="0"/>
              </a:spcAft>
              <a:buFont typeface="+mj-lt"/>
              <a:buAutoNum type="arabicPeriod"/>
              <a:tabLst>
                <a:tab pos="228600" algn="l"/>
              </a:tabLst>
            </a:pPr>
            <a:r>
              <a:rPr lang="sl-SI" dirty="0" smtClean="0">
                <a:solidFill>
                  <a:schemeClr val="accent6">
                    <a:lumMod val="75000"/>
                  </a:schemeClr>
                </a:solidFill>
                <a:latin typeface="Times New Roman"/>
                <a:ea typeface="Times New Roman"/>
              </a:rPr>
              <a:t>Na</a:t>
            </a:r>
            <a:r>
              <a:rPr lang="sl-SI" b="1" dirty="0" smtClean="0">
                <a:solidFill>
                  <a:schemeClr val="accent6">
                    <a:lumMod val="75000"/>
                  </a:schemeClr>
                </a:solidFill>
                <a:latin typeface="Times New Roman"/>
                <a:ea typeface="Times New Roman"/>
              </a:rPr>
              <a:t> </a:t>
            </a:r>
            <a:r>
              <a:rPr lang="sl-SI" b="1" dirty="0">
                <a:solidFill>
                  <a:schemeClr val="accent6">
                    <a:lumMod val="75000"/>
                  </a:schemeClr>
                </a:solidFill>
                <a:latin typeface="Times New Roman"/>
                <a:ea typeface="Times New Roman"/>
              </a:rPr>
              <a:t>Šolskem centru Velenje </a:t>
            </a:r>
            <a:r>
              <a:rPr lang="sl-SI" dirty="0">
                <a:solidFill>
                  <a:schemeClr val="accent6">
                    <a:lumMod val="75000"/>
                  </a:schemeClr>
                </a:solidFill>
                <a:latin typeface="Times New Roman"/>
                <a:ea typeface="Times New Roman"/>
              </a:rPr>
              <a:t>bo informativni dan potekal po naslednjem razporedu:</a:t>
            </a:r>
            <a:endParaRPr lang="sl-SI" sz="2800" dirty="0">
              <a:solidFill>
                <a:schemeClr val="accent6">
                  <a:lumMod val="75000"/>
                </a:schemeClr>
              </a:solidFill>
              <a:latin typeface="Times New Roman"/>
              <a:ea typeface="Times New Roman"/>
            </a:endParaRPr>
          </a:p>
          <a:p>
            <a:pPr marL="228600" algn="just">
              <a:spcAft>
                <a:spcPts val="0"/>
              </a:spcAft>
            </a:pPr>
            <a:r>
              <a:rPr lang="sl-SI" u="sng" dirty="0">
                <a:solidFill>
                  <a:srgbClr val="FF0000"/>
                </a:solidFill>
                <a:latin typeface="Times New Roman"/>
                <a:ea typeface="Times New Roman"/>
              </a:rPr>
              <a:t>v petek, </a:t>
            </a:r>
            <a:r>
              <a:rPr lang="sl-SI" u="sng" dirty="0" smtClean="0">
                <a:solidFill>
                  <a:srgbClr val="FF0000"/>
                </a:solidFill>
                <a:latin typeface="Times New Roman"/>
                <a:ea typeface="Times New Roman"/>
              </a:rPr>
              <a:t>12. </a:t>
            </a:r>
            <a:r>
              <a:rPr lang="sl-SI" u="sng" dirty="0">
                <a:solidFill>
                  <a:srgbClr val="FF0000"/>
                </a:solidFill>
                <a:latin typeface="Times New Roman"/>
                <a:ea typeface="Times New Roman"/>
              </a:rPr>
              <a:t>februarja </a:t>
            </a:r>
            <a:r>
              <a:rPr lang="sl-SI" u="sng" dirty="0" smtClean="0">
                <a:solidFill>
                  <a:srgbClr val="FF0000"/>
                </a:solidFill>
                <a:latin typeface="Times New Roman"/>
                <a:ea typeface="Times New Roman"/>
              </a:rPr>
              <a:t>2016,</a:t>
            </a:r>
            <a:endParaRPr lang="sl-SI" dirty="0">
              <a:solidFill>
                <a:srgbClr val="FF0000"/>
              </a:solidFill>
              <a:latin typeface="Times New Roman"/>
              <a:ea typeface="Times New Roman"/>
            </a:endParaRPr>
          </a:p>
          <a:p>
            <a:pPr marL="228600" algn="just">
              <a:spcAft>
                <a:spcPts val="0"/>
              </a:spcAft>
            </a:pPr>
            <a:r>
              <a:rPr lang="sl-SI" b="1" u="sng" dirty="0">
                <a:solidFill>
                  <a:srgbClr val="FF0000"/>
                </a:solidFill>
                <a:latin typeface="Times New Roman"/>
                <a:ea typeface="Times New Roman"/>
              </a:rPr>
              <a:t>ob 9. uri</a:t>
            </a:r>
            <a:r>
              <a:rPr lang="sl-SI" b="1" dirty="0">
                <a:solidFill>
                  <a:srgbClr val="FF0000"/>
                </a:solidFill>
                <a:latin typeface="Times New Roman"/>
                <a:ea typeface="Times New Roman"/>
              </a:rPr>
              <a:t>:  </a:t>
            </a:r>
            <a:endParaRPr lang="sl-SI" dirty="0">
              <a:solidFill>
                <a:srgbClr val="FF0000"/>
              </a:solidFill>
              <a:latin typeface="Times New Roman"/>
              <a:ea typeface="Times New Roman"/>
            </a:endParaRPr>
          </a:p>
          <a:p>
            <a:pPr marL="228600" algn="just">
              <a:spcAft>
                <a:spcPts val="0"/>
              </a:spcAft>
            </a:pPr>
            <a:r>
              <a:rPr lang="sl-SI" dirty="0">
                <a:solidFill>
                  <a:schemeClr val="accent6">
                    <a:lumMod val="75000"/>
                  </a:schemeClr>
                </a:solidFill>
                <a:latin typeface="Times New Roman"/>
                <a:ea typeface="Times New Roman"/>
              </a:rPr>
              <a:t>- za programe, razpisane na </a:t>
            </a:r>
            <a:r>
              <a:rPr lang="sl-SI" b="1" dirty="0">
                <a:solidFill>
                  <a:schemeClr val="accent6">
                    <a:lumMod val="75000"/>
                  </a:schemeClr>
                </a:solidFill>
                <a:latin typeface="Times New Roman"/>
                <a:ea typeface="Times New Roman"/>
              </a:rPr>
              <a:t>Gimnaziji,</a:t>
            </a:r>
            <a:r>
              <a:rPr lang="sl-SI" dirty="0">
                <a:solidFill>
                  <a:schemeClr val="accent6">
                    <a:lumMod val="75000"/>
                  </a:schemeClr>
                </a:solidFill>
                <a:latin typeface="Times New Roman"/>
                <a:ea typeface="Times New Roman"/>
              </a:rPr>
              <a:t> v dvorani Doma kulture Velenje, Titov trg 4, </a:t>
            </a:r>
            <a:r>
              <a:rPr lang="sl-SI" dirty="0" smtClean="0">
                <a:solidFill>
                  <a:schemeClr val="accent6">
                    <a:lumMod val="75000"/>
                  </a:schemeClr>
                </a:solidFill>
                <a:latin typeface="Times New Roman"/>
                <a:ea typeface="Times New Roman"/>
              </a:rPr>
              <a:t>Velenje;</a:t>
            </a:r>
            <a:endParaRPr lang="sl-SI" sz="2800" dirty="0">
              <a:solidFill>
                <a:schemeClr val="accent6">
                  <a:lumMod val="75000"/>
                </a:schemeClr>
              </a:solidFill>
              <a:latin typeface="Times New Roman"/>
              <a:ea typeface="Times New Roman"/>
            </a:endParaRPr>
          </a:p>
          <a:p>
            <a:pPr marL="228600" algn="just">
              <a:spcAft>
                <a:spcPts val="0"/>
              </a:spcAft>
            </a:pPr>
            <a:r>
              <a:rPr lang="sl-SI" dirty="0">
                <a:solidFill>
                  <a:schemeClr val="accent6">
                    <a:lumMod val="75000"/>
                  </a:schemeClr>
                </a:solidFill>
                <a:latin typeface="Times New Roman"/>
                <a:ea typeface="Times New Roman"/>
              </a:rPr>
              <a:t>- za programe, razpisane na </a:t>
            </a:r>
            <a:r>
              <a:rPr lang="sl-SI" b="1" dirty="0">
                <a:solidFill>
                  <a:schemeClr val="accent6">
                    <a:lumMod val="75000"/>
                  </a:schemeClr>
                </a:solidFill>
                <a:latin typeface="Times New Roman"/>
                <a:ea typeface="Times New Roman"/>
              </a:rPr>
              <a:t>Elektro in računalniški šoli </a:t>
            </a:r>
            <a:r>
              <a:rPr lang="sl-SI" dirty="0" smtClean="0">
                <a:solidFill>
                  <a:schemeClr val="accent6">
                    <a:lumMod val="75000"/>
                  </a:schemeClr>
                </a:solidFill>
                <a:latin typeface="Times New Roman"/>
                <a:ea typeface="Times New Roman"/>
              </a:rPr>
              <a:t>v </a:t>
            </a:r>
            <a:r>
              <a:rPr lang="sl-SI" dirty="0">
                <a:solidFill>
                  <a:schemeClr val="accent6">
                    <a:lumMod val="75000"/>
                  </a:schemeClr>
                </a:solidFill>
                <a:latin typeface="Times New Roman"/>
                <a:ea typeface="Times New Roman"/>
              </a:rPr>
              <a:t>Medpodjetniškemu izobraževalnemu centru, Koroška cesta 62a, Velenje;</a:t>
            </a:r>
            <a:endParaRPr lang="sl-SI" sz="2800" dirty="0">
              <a:solidFill>
                <a:schemeClr val="accent6">
                  <a:lumMod val="75000"/>
                </a:schemeClr>
              </a:solidFill>
              <a:latin typeface="Times New Roman"/>
              <a:ea typeface="Times New Roman"/>
            </a:endParaRPr>
          </a:p>
          <a:p>
            <a:pPr marL="228600" algn="just">
              <a:spcAft>
                <a:spcPts val="0"/>
              </a:spcAft>
            </a:pPr>
            <a:r>
              <a:rPr lang="sl-SI" b="1" u="sng" dirty="0">
                <a:solidFill>
                  <a:srgbClr val="FF0000"/>
                </a:solidFill>
                <a:latin typeface="Times New Roman"/>
                <a:ea typeface="Times New Roman"/>
              </a:rPr>
              <a:t>ob 11. uri:</a:t>
            </a:r>
            <a:endParaRPr lang="sl-SI" sz="2800" dirty="0">
              <a:solidFill>
                <a:srgbClr val="FF0000"/>
              </a:solidFill>
              <a:latin typeface="Times New Roman"/>
              <a:ea typeface="Times New Roman"/>
            </a:endParaRPr>
          </a:p>
          <a:p>
            <a:pPr marL="228600" algn="just">
              <a:spcAft>
                <a:spcPts val="0"/>
              </a:spcAft>
            </a:pPr>
            <a:r>
              <a:rPr lang="sl-SI" dirty="0">
                <a:solidFill>
                  <a:schemeClr val="accent6">
                    <a:lumMod val="75000"/>
                  </a:schemeClr>
                </a:solidFill>
                <a:latin typeface="Times New Roman"/>
                <a:ea typeface="Times New Roman"/>
              </a:rPr>
              <a:t>- za programe, razpisane </a:t>
            </a:r>
            <a:r>
              <a:rPr lang="sl-SI" dirty="0" smtClean="0">
                <a:solidFill>
                  <a:schemeClr val="accent6">
                    <a:lumMod val="75000"/>
                  </a:schemeClr>
                </a:solidFill>
                <a:latin typeface="Times New Roman"/>
                <a:ea typeface="Times New Roman"/>
              </a:rPr>
              <a:t>na </a:t>
            </a:r>
            <a:r>
              <a:rPr lang="sl-SI" b="1" dirty="0" smtClean="0">
                <a:solidFill>
                  <a:schemeClr val="accent6">
                    <a:lumMod val="75000"/>
                  </a:schemeClr>
                </a:solidFill>
                <a:latin typeface="Times New Roman"/>
                <a:ea typeface="Times New Roman"/>
              </a:rPr>
              <a:t>Strojni šoli </a:t>
            </a:r>
            <a:r>
              <a:rPr lang="sl-SI" dirty="0" smtClean="0">
                <a:solidFill>
                  <a:schemeClr val="accent6">
                    <a:lumMod val="75000"/>
                  </a:schemeClr>
                </a:solidFill>
                <a:latin typeface="Times New Roman"/>
                <a:ea typeface="Times New Roman"/>
              </a:rPr>
              <a:t>in  </a:t>
            </a:r>
            <a:r>
              <a:rPr lang="sl-SI" b="1" dirty="0">
                <a:solidFill>
                  <a:schemeClr val="accent6">
                    <a:lumMod val="75000"/>
                  </a:schemeClr>
                </a:solidFill>
                <a:latin typeface="Times New Roman"/>
                <a:ea typeface="Times New Roman"/>
              </a:rPr>
              <a:t>Rudarski šoli,</a:t>
            </a:r>
            <a:r>
              <a:rPr lang="sl-SI" dirty="0">
                <a:solidFill>
                  <a:schemeClr val="accent6">
                    <a:lumMod val="75000"/>
                  </a:schemeClr>
                </a:solidFill>
                <a:latin typeface="Times New Roman"/>
                <a:ea typeface="Times New Roman"/>
              </a:rPr>
              <a:t> v Medpodjetniškemu izobraževalnemu centru, Koroška cesta 62a, Velenje,</a:t>
            </a:r>
            <a:endParaRPr lang="sl-SI" sz="2800" dirty="0">
              <a:solidFill>
                <a:schemeClr val="accent6">
                  <a:lumMod val="75000"/>
                </a:schemeClr>
              </a:solidFill>
              <a:latin typeface="Times New Roman"/>
              <a:ea typeface="Times New Roman"/>
            </a:endParaRPr>
          </a:p>
          <a:p>
            <a:pPr marL="228600" algn="just">
              <a:spcAft>
                <a:spcPts val="0"/>
              </a:spcAft>
            </a:pPr>
            <a:r>
              <a:rPr lang="sl-SI" dirty="0">
                <a:solidFill>
                  <a:schemeClr val="accent6">
                    <a:lumMod val="75000"/>
                  </a:schemeClr>
                </a:solidFill>
                <a:latin typeface="Times New Roman"/>
                <a:ea typeface="Times New Roman"/>
              </a:rPr>
              <a:t>- za programe, razpisane na </a:t>
            </a:r>
            <a:r>
              <a:rPr lang="sl-SI" b="1" dirty="0">
                <a:solidFill>
                  <a:schemeClr val="accent6">
                    <a:lumMod val="75000"/>
                  </a:schemeClr>
                </a:solidFill>
                <a:latin typeface="Times New Roman"/>
                <a:ea typeface="Times New Roman"/>
              </a:rPr>
              <a:t>Šoli za storitvene dejavnosti,</a:t>
            </a:r>
            <a:r>
              <a:rPr lang="sl-SI" dirty="0">
                <a:solidFill>
                  <a:schemeClr val="accent6">
                    <a:lumMod val="75000"/>
                  </a:schemeClr>
                </a:solidFill>
                <a:latin typeface="Times New Roman"/>
                <a:ea typeface="Times New Roman"/>
              </a:rPr>
              <a:t> v veliki predavalnici Višje strokovne šole, Trg mladosti 3, Velenje;</a:t>
            </a:r>
            <a:endParaRPr lang="sl-SI" sz="2800" dirty="0">
              <a:solidFill>
                <a:schemeClr val="accent6">
                  <a:lumMod val="75000"/>
                </a:schemeClr>
              </a:solidFill>
              <a:latin typeface="Times New Roman"/>
              <a:ea typeface="Times New Roman"/>
            </a:endParaRPr>
          </a:p>
          <a:p>
            <a:pPr marL="0" indent="0" algn="just">
              <a:spcAft>
                <a:spcPts val="0"/>
              </a:spcAft>
              <a:buNone/>
            </a:pPr>
            <a:r>
              <a:rPr lang="sl-SI" dirty="0">
                <a:solidFill>
                  <a:schemeClr val="accent6">
                    <a:lumMod val="75000"/>
                  </a:schemeClr>
                </a:solidFill>
                <a:latin typeface="Times New Roman"/>
                <a:ea typeface="Times New Roman"/>
              </a:rPr>
              <a:t> </a:t>
            </a:r>
          </a:p>
          <a:p>
            <a:pPr algn="just">
              <a:spcAft>
                <a:spcPts val="0"/>
              </a:spcAft>
            </a:pPr>
            <a:endParaRPr lang="sl-SI" sz="2800" dirty="0">
              <a:latin typeface="Times New Roman"/>
              <a:ea typeface="Times New Roman"/>
            </a:endParaRPr>
          </a:p>
          <a:p>
            <a:endParaRPr lang="sl-SI" dirty="0"/>
          </a:p>
        </p:txBody>
      </p:sp>
    </p:spTree>
    <p:extLst>
      <p:ext uri="{BB962C8B-B14F-4D97-AF65-F5344CB8AC3E}">
        <p14:creationId xmlns:p14="http://schemas.microsoft.com/office/powerpoint/2010/main" val="3967269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404664"/>
            <a:ext cx="7467600" cy="504056"/>
          </a:xfrm>
        </p:spPr>
        <p:txBody>
          <a:bodyPr>
            <a:normAutofit fontScale="90000"/>
          </a:bodyPr>
          <a:lstStyle/>
          <a:p>
            <a:endParaRPr lang="sl-SI" dirty="0"/>
          </a:p>
        </p:txBody>
      </p:sp>
      <p:sp>
        <p:nvSpPr>
          <p:cNvPr id="3" name="Ograda vsebine 2"/>
          <p:cNvSpPr>
            <a:spLocks noGrp="1"/>
          </p:cNvSpPr>
          <p:nvPr>
            <p:ph sz="quarter" idx="1"/>
          </p:nvPr>
        </p:nvSpPr>
        <p:spPr/>
        <p:txBody>
          <a:bodyPr/>
          <a:lstStyle/>
          <a:p>
            <a:pPr algn="just">
              <a:buClr>
                <a:srgbClr val="FE8637"/>
              </a:buClr>
            </a:pPr>
            <a:r>
              <a:rPr lang="sl-SI" sz="2000" u="sng" dirty="0">
                <a:solidFill>
                  <a:srgbClr val="FF0000"/>
                </a:solidFill>
                <a:latin typeface="Times New Roman"/>
                <a:ea typeface="Times New Roman"/>
              </a:rPr>
              <a:t>V</a:t>
            </a:r>
            <a:r>
              <a:rPr lang="sl-SI" sz="2000" u="sng" dirty="0" smtClean="0">
                <a:solidFill>
                  <a:srgbClr val="FF0000"/>
                </a:solidFill>
                <a:latin typeface="Times New Roman"/>
                <a:ea typeface="Times New Roman"/>
              </a:rPr>
              <a:t> </a:t>
            </a:r>
            <a:r>
              <a:rPr lang="sl-SI" sz="2000" u="sng" dirty="0">
                <a:solidFill>
                  <a:srgbClr val="FF0000"/>
                </a:solidFill>
                <a:latin typeface="Times New Roman"/>
                <a:ea typeface="Times New Roman"/>
              </a:rPr>
              <a:t>petek, </a:t>
            </a:r>
            <a:r>
              <a:rPr lang="sl-SI" sz="2000" u="sng" dirty="0" smtClean="0">
                <a:solidFill>
                  <a:srgbClr val="FF0000"/>
                </a:solidFill>
                <a:latin typeface="Times New Roman"/>
                <a:ea typeface="Times New Roman"/>
              </a:rPr>
              <a:t>12. </a:t>
            </a:r>
            <a:r>
              <a:rPr lang="sl-SI" sz="2000" u="sng" dirty="0">
                <a:solidFill>
                  <a:srgbClr val="FF0000"/>
                </a:solidFill>
                <a:latin typeface="Times New Roman"/>
                <a:ea typeface="Times New Roman"/>
              </a:rPr>
              <a:t>februarja </a:t>
            </a:r>
            <a:r>
              <a:rPr lang="sl-SI" sz="2000" u="sng" dirty="0" smtClean="0">
                <a:solidFill>
                  <a:srgbClr val="FF0000"/>
                </a:solidFill>
                <a:latin typeface="Times New Roman"/>
                <a:ea typeface="Times New Roman"/>
              </a:rPr>
              <a:t>2016, </a:t>
            </a:r>
            <a:r>
              <a:rPr lang="sl-SI" sz="2000" u="sng" dirty="0">
                <a:solidFill>
                  <a:srgbClr val="FF0000"/>
                </a:solidFill>
                <a:latin typeface="Times New Roman"/>
                <a:ea typeface="Times New Roman"/>
              </a:rPr>
              <a:t>ob 15. uri, in v soboto, </a:t>
            </a:r>
            <a:r>
              <a:rPr lang="sl-SI" sz="2000" u="sng" dirty="0" smtClean="0">
                <a:solidFill>
                  <a:srgbClr val="FF0000"/>
                </a:solidFill>
                <a:latin typeface="Times New Roman"/>
                <a:ea typeface="Times New Roman"/>
              </a:rPr>
              <a:t>13. </a:t>
            </a:r>
            <a:r>
              <a:rPr lang="sl-SI" sz="2000" u="sng" dirty="0">
                <a:solidFill>
                  <a:srgbClr val="FF0000"/>
                </a:solidFill>
                <a:latin typeface="Times New Roman"/>
                <a:ea typeface="Times New Roman"/>
              </a:rPr>
              <a:t>februarja </a:t>
            </a:r>
            <a:r>
              <a:rPr lang="sl-SI" sz="2000" u="sng" dirty="0" smtClean="0">
                <a:solidFill>
                  <a:srgbClr val="FF0000"/>
                </a:solidFill>
                <a:latin typeface="Times New Roman"/>
                <a:ea typeface="Times New Roman"/>
              </a:rPr>
              <a:t>2016, </a:t>
            </a:r>
            <a:r>
              <a:rPr lang="sl-SI" sz="2000" u="sng" dirty="0">
                <a:solidFill>
                  <a:srgbClr val="FF0000"/>
                </a:solidFill>
                <a:latin typeface="Times New Roman"/>
                <a:ea typeface="Times New Roman"/>
              </a:rPr>
              <a:t>ob 9. uri</a:t>
            </a:r>
            <a:r>
              <a:rPr lang="sl-SI" sz="2000" dirty="0">
                <a:solidFill>
                  <a:srgbClr val="FF0000"/>
                </a:solidFill>
                <a:latin typeface="Times New Roman"/>
                <a:ea typeface="Times New Roman"/>
              </a:rPr>
              <a:t>:</a:t>
            </a:r>
          </a:p>
          <a:p>
            <a:pPr marL="228600" lvl="0" algn="just">
              <a:buClr>
                <a:srgbClr val="FE8637"/>
              </a:buClr>
            </a:pPr>
            <a:r>
              <a:rPr lang="sl-SI" sz="1800" dirty="0">
                <a:solidFill>
                  <a:schemeClr val="accent6">
                    <a:lumMod val="75000"/>
                  </a:schemeClr>
                </a:solidFill>
                <a:latin typeface="Times New Roman"/>
                <a:ea typeface="Times New Roman"/>
              </a:rPr>
              <a:t>- za programe, razpisane na </a:t>
            </a:r>
            <a:r>
              <a:rPr lang="sl-SI" sz="1800" b="1" dirty="0">
                <a:solidFill>
                  <a:schemeClr val="accent6">
                    <a:lumMod val="75000"/>
                  </a:schemeClr>
                </a:solidFill>
                <a:latin typeface="Times New Roman"/>
                <a:ea typeface="Times New Roman"/>
              </a:rPr>
              <a:t>Elektro in računalniški šoli,</a:t>
            </a:r>
            <a:r>
              <a:rPr lang="sl-SI" sz="1800" dirty="0">
                <a:solidFill>
                  <a:schemeClr val="accent6">
                    <a:lumMod val="75000"/>
                  </a:schemeClr>
                </a:solidFill>
                <a:latin typeface="Times New Roman"/>
                <a:ea typeface="Times New Roman"/>
              </a:rPr>
              <a:t> </a:t>
            </a:r>
            <a:r>
              <a:rPr lang="sl-SI" sz="1800" b="1" dirty="0">
                <a:solidFill>
                  <a:schemeClr val="accent6">
                    <a:lumMod val="75000"/>
                  </a:schemeClr>
                </a:solidFill>
                <a:latin typeface="Times New Roman"/>
                <a:ea typeface="Times New Roman"/>
              </a:rPr>
              <a:t>Strojni šoli </a:t>
            </a:r>
            <a:r>
              <a:rPr lang="sl-SI" sz="1800" dirty="0">
                <a:solidFill>
                  <a:schemeClr val="accent6">
                    <a:lumMod val="75000"/>
                  </a:schemeClr>
                </a:solidFill>
                <a:latin typeface="Times New Roman"/>
                <a:ea typeface="Times New Roman"/>
              </a:rPr>
              <a:t>in </a:t>
            </a:r>
            <a:r>
              <a:rPr lang="sl-SI" sz="1800" b="1" dirty="0">
                <a:solidFill>
                  <a:schemeClr val="accent6">
                    <a:lumMod val="75000"/>
                  </a:schemeClr>
                </a:solidFill>
                <a:latin typeface="Times New Roman"/>
                <a:ea typeface="Times New Roman"/>
              </a:rPr>
              <a:t>Rudarski šoli,</a:t>
            </a:r>
            <a:r>
              <a:rPr lang="sl-SI" sz="1800" dirty="0">
                <a:solidFill>
                  <a:schemeClr val="accent6">
                    <a:lumMod val="75000"/>
                  </a:schemeClr>
                </a:solidFill>
                <a:latin typeface="Times New Roman"/>
                <a:ea typeface="Times New Roman"/>
              </a:rPr>
              <a:t> v Medpodjetniškemu izobraževalnemu centru, Koroška cesta 62a, Velenje,</a:t>
            </a:r>
          </a:p>
          <a:p>
            <a:pPr marL="228600" lvl="0" algn="just">
              <a:buClr>
                <a:srgbClr val="FE8637"/>
              </a:buClr>
            </a:pPr>
            <a:r>
              <a:rPr lang="sl-SI" sz="1800" dirty="0">
                <a:solidFill>
                  <a:schemeClr val="accent6">
                    <a:lumMod val="75000"/>
                  </a:schemeClr>
                </a:solidFill>
                <a:latin typeface="Times New Roman"/>
                <a:ea typeface="Times New Roman"/>
              </a:rPr>
              <a:t>- za programe, razpisane na </a:t>
            </a:r>
            <a:r>
              <a:rPr lang="sl-SI" sz="1800" b="1" dirty="0">
                <a:solidFill>
                  <a:schemeClr val="accent6">
                    <a:lumMod val="75000"/>
                  </a:schemeClr>
                </a:solidFill>
                <a:latin typeface="Times New Roman"/>
                <a:ea typeface="Times New Roman"/>
              </a:rPr>
              <a:t>Gimnaziji,</a:t>
            </a:r>
            <a:r>
              <a:rPr lang="sl-SI" sz="1800" dirty="0">
                <a:solidFill>
                  <a:schemeClr val="accent6">
                    <a:lumMod val="75000"/>
                  </a:schemeClr>
                </a:solidFill>
                <a:latin typeface="Times New Roman"/>
                <a:ea typeface="Times New Roman"/>
              </a:rPr>
              <a:t> v učilnici A112, v stavbi Gimnazije, Trg mladosti 3, Velenje,</a:t>
            </a:r>
          </a:p>
          <a:p>
            <a:pPr marL="228600" lvl="0" algn="just">
              <a:buClr>
                <a:srgbClr val="FE8637"/>
              </a:buClr>
            </a:pPr>
            <a:r>
              <a:rPr lang="sl-SI" sz="1800" b="1" dirty="0">
                <a:solidFill>
                  <a:schemeClr val="accent6">
                    <a:lumMod val="75000"/>
                  </a:schemeClr>
                </a:solidFill>
                <a:latin typeface="Times New Roman"/>
                <a:ea typeface="Times New Roman"/>
              </a:rPr>
              <a:t>- </a:t>
            </a:r>
            <a:r>
              <a:rPr lang="sl-SI" sz="1800" dirty="0">
                <a:solidFill>
                  <a:schemeClr val="accent6">
                    <a:lumMod val="75000"/>
                  </a:schemeClr>
                </a:solidFill>
                <a:latin typeface="Times New Roman"/>
                <a:ea typeface="Times New Roman"/>
              </a:rPr>
              <a:t>za programe, razpisane na</a:t>
            </a:r>
            <a:r>
              <a:rPr lang="sl-SI" sz="1800" b="1" dirty="0">
                <a:solidFill>
                  <a:schemeClr val="accent6">
                    <a:lumMod val="75000"/>
                  </a:schemeClr>
                </a:solidFill>
                <a:latin typeface="Times New Roman"/>
                <a:ea typeface="Times New Roman"/>
              </a:rPr>
              <a:t> Šoli za storitvene dejavnosti,</a:t>
            </a:r>
            <a:r>
              <a:rPr lang="sl-SI" sz="1800" dirty="0">
                <a:solidFill>
                  <a:schemeClr val="accent6">
                    <a:lumMod val="75000"/>
                  </a:schemeClr>
                </a:solidFill>
                <a:latin typeface="Times New Roman"/>
                <a:ea typeface="Times New Roman"/>
              </a:rPr>
              <a:t> v veliki predavalnici Višje strokovne šole, Trg mladosti 3, Velenje.</a:t>
            </a:r>
          </a:p>
          <a:p>
            <a:pPr marL="0" lvl="0" indent="0" algn="just">
              <a:buClr>
                <a:srgbClr val="FE8637"/>
              </a:buClr>
              <a:buNone/>
            </a:pPr>
            <a:r>
              <a:rPr lang="sl-SI" sz="1800" dirty="0">
                <a:solidFill>
                  <a:schemeClr val="accent6">
                    <a:lumMod val="75000"/>
                  </a:schemeClr>
                </a:solidFill>
                <a:latin typeface="Times New Roman"/>
                <a:ea typeface="Times New Roman"/>
              </a:rPr>
              <a:t> </a:t>
            </a:r>
          </a:p>
          <a:p>
            <a:pPr lvl="0" algn="just">
              <a:buClr>
                <a:srgbClr val="FE8637"/>
              </a:buClr>
              <a:buFont typeface="Courier New" pitchFamily="49" charset="0"/>
              <a:buChar char="o"/>
              <a:tabLst>
                <a:tab pos="228600" algn="l"/>
              </a:tabLst>
            </a:pPr>
            <a:r>
              <a:rPr lang="sl-SI" sz="1800" b="1" dirty="0">
                <a:solidFill>
                  <a:schemeClr val="accent6">
                    <a:lumMod val="75000"/>
                  </a:schemeClr>
                </a:solidFill>
                <a:latin typeface="Times New Roman"/>
                <a:ea typeface="Times New Roman"/>
              </a:rPr>
              <a:t>Srednja šola za gostinstvo in turizem Celje</a:t>
            </a:r>
            <a:r>
              <a:rPr lang="sl-SI" sz="1800" dirty="0">
                <a:solidFill>
                  <a:schemeClr val="accent6">
                    <a:lumMod val="75000"/>
                  </a:schemeClr>
                </a:solidFill>
                <a:latin typeface="Times New Roman"/>
                <a:ea typeface="Times New Roman"/>
              </a:rPr>
              <a:t> bo za dijake, ki se želijo vpisati v program </a:t>
            </a:r>
            <a:r>
              <a:rPr lang="sl-SI" sz="1800" b="1" dirty="0">
                <a:solidFill>
                  <a:schemeClr val="accent6">
                    <a:lumMod val="75000"/>
                  </a:schemeClr>
                </a:solidFill>
                <a:latin typeface="Times New Roman"/>
                <a:ea typeface="Times New Roman"/>
              </a:rPr>
              <a:t>Gastronomija in turizem</a:t>
            </a:r>
            <a:r>
              <a:rPr lang="sl-SI" sz="1800" dirty="0">
                <a:solidFill>
                  <a:schemeClr val="accent6">
                    <a:lumMod val="75000"/>
                  </a:schemeClr>
                </a:solidFill>
                <a:latin typeface="Times New Roman"/>
                <a:ea typeface="Times New Roman"/>
              </a:rPr>
              <a:t>, oddelek Evropska globalna dimenzija (poglobljeno delo na področju tujih jezikov in projektnega dela), dajala informacije v petek, </a:t>
            </a:r>
            <a:r>
              <a:rPr lang="sl-SI" sz="1800" dirty="0" smtClean="0">
                <a:solidFill>
                  <a:schemeClr val="accent6">
                    <a:lumMod val="75000"/>
                  </a:schemeClr>
                </a:solidFill>
                <a:latin typeface="Times New Roman"/>
                <a:ea typeface="Times New Roman"/>
              </a:rPr>
              <a:t>12. februarja 2016 ob </a:t>
            </a:r>
            <a:r>
              <a:rPr lang="sl-SI" sz="1800" dirty="0">
                <a:solidFill>
                  <a:schemeClr val="accent6">
                    <a:lumMod val="75000"/>
                  </a:schemeClr>
                </a:solidFill>
                <a:latin typeface="Times New Roman"/>
                <a:ea typeface="Times New Roman"/>
              </a:rPr>
              <a:t>11. uri. </a:t>
            </a:r>
          </a:p>
          <a:p>
            <a:pPr marL="0" lvl="0" indent="0" algn="just">
              <a:buClr>
                <a:srgbClr val="FE8637"/>
              </a:buClr>
              <a:buNone/>
            </a:pPr>
            <a:r>
              <a:rPr lang="sl-SI" sz="1800" dirty="0">
                <a:solidFill>
                  <a:srgbClr val="4D7620"/>
                </a:solidFill>
                <a:highlight>
                  <a:srgbClr val="FFFF00"/>
                </a:highlight>
                <a:latin typeface="Times New Roman"/>
                <a:ea typeface="Times New Roman"/>
              </a:rPr>
              <a:t> </a:t>
            </a:r>
            <a:endParaRPr lang="sl-SI" sz="1800" dirty="0">
              <a:solidFill>
                <a:srgbClr val="4D7620"/>
              </a:solidFill>
              <a:latin typeface="Times New Roman"/>
              <a:ea typeface="Times New Roman"/>
            </a:endParaRPr>
          </a:p>
        </p:txBody>
      </p:sp>
    </p:spTree>
    <p:extLst>
      <p:ext uri="{BB962C8B-B14F-4D97-AF65-F5344CB8AC3E}">
        <p14:creationId xmlns:p14="http://schemas.microsoft.com/office/powerpoint/2010/main" val="1897604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lstStyle/>
          <a:p>
            <a:r>
              <a:rPr lang="sl-SI" dirty="0" smtClean="0">
                <a:solidFill>
                  <a:srgbClr val="FF0000"/>
                </a:solidFill>
              </a:rPr>
              <a:t>Natančnejše informacije dobite na:</a:t>
            </a:r>
          </a:p>
          <a:p>
            <a:pPr marL="0" indent="0">
              <a:buNone/>
            </a:pPr>
            <a:endParaRPr lang="sl-SI" dirty="0" smtClean="0"/>
          </a:p>
          <a:p>
            <a:pPr marL="0" indent="0">
              <a:buNone/>
            </a:pPr>
            <a:r>
              <a:rPr lang="sl-SI" dirty="0">
                <a:solidFill>
                  <a:srgbClr val="0070C0"/>
                </a:solidFill>
              </a:rPr>
              <a:t>http://www.mizs.gov.si/si/delovna_podrocja/direktorat_za_srednje_in_visje_solstvo_ter_izobrazevanje_odraslih/srednjesolsko_izobrazevanje/vpis_v_srednje_sole/</a:t>
            </a:r>
            <a:endParaRPr lang="sl-SI" dirty="0" smtClean="0">
              <a:solidFill>
                <a:srgbClr val="0070C0"/>
              </a:solidFill>
            </a:endParaRPr>
          </a:p>
        </p:txBody>
      </p:sp>
    </p:spTree>
    <p:extLst>
      <p:ext uri="{BB962C8B-B14F-4D97-AF65-F5344CB8AC3E}">
        <p14:creationId xmlns:p14="http://schemas.microsoft.com/office/powerpoint/2010/main" val="3932758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VRSTE PROGRAMOV ter splošni in posebni pogoji za vpis</a:t>
            </a:r>
            <a:endParaRPr lang="sl-SI" dirty="0">
              <a:solidFill>
                <a:srgbClr val="FF0000"/>
              </a:solidFill>
            </a:endParaRPr>
          </a:p>
        </p:txBody>
      </p:sp>
      <p:sp>
        <p:nvSpPr>
          <p:cNvPr id="3" name="Ograda vsebine 2"/>
          <p:cNvSpPr>
            <a:spLocks noGrp="1"/>
          </p:cNvSpPr>
          <p:nvPr>
            <p:ph sz="quarter" idx="1"/>
          </p:nvPr>
        </p:nvSpPr>
        <p:spPr/>
        <p:txBody>
          <a:bodyPr/>
          <a:lstStyle/>
          <a:p>
            <a:r>
              <a:rPr lang="sl-SI" dirty="0" smtClean="0">
                <a:solidFill>
                  <a:schemeClr val="accent6">
                    <a:lumMod val="75000"/>
                  </a:schemeClr>
                </a:solidFill>
              </a:rPr>
              <a:t>Nižje </a:t>
            </a:r>
            <a:r>
              <a:rPr lang="sl-SI" dirty="0" smtClean="0">
                <a:solidFill>
                  <a:schemeClr val="accent6">
                    <a:lumMod val="75000"/>
                  </a:schemeClr>
                </a:solidFill>
              </a:rPr>
              <a:t>poklicno;</a:t>
            </a:r>
            <a:endParaRPr lang="sl-SI" dirty="0">
              <a:solidFill>
                <a:schemeClr val="accent6">
                  <a:lumMod val="75000"/>
                </a:schemeClr>
              </a:solidFill>
            </a:endParaRPr>
          </a:p>
          <a:p>
            <a:r>
              <a:rPr lang="sl-SI" dirty="0" smtClean="0">
                <a:solidFill>
                  <a:schemeClr val="accent6">
                    <a:lumMod val="75000"/>
                  </a:schemeClr>
                </a:solidFill>
              </a:rPr>
              <a:t>Srednje </a:t>
            </a:r>
            <a:r>
              <a:rPr lang="sl-SI" dirty="0" smtClean="0">
                <a:solidFill>
                  <a:schemeClr val="accent6">
                    <a:lumMod val="75000"/>
                  </a:schemeClr>
                </a:solidFill>
              </a:rPr>
              <a:t>poklicno;</a:t>
            </a:r>
            <a:endParaRPr lang="sl-SI" dirty="0" smtClean="0">
              <a:solidFill>
                <a:schemeClr val="accent6">
                  <a:lumMod val="75000"/>
                </a:schemeClr>
              </a:solidFill>
            </a:endParaRPr>
          </a:p>
          <a:p>
            <a:r>
              <a:rPr lang="sl-SI" dirty="0" smtClean="0">
                <a:solidFill>
                  <a:schemeClr val="accent6">
                    <a:lumMod val="75000"/>
                  </a:schemeClr>
                </a:solidFill>
              </a:rPr>
              <a:t>Srednje strokovno oz. tehniško </a:t>
            </a:r>
            <a:r>
              <a:rPr lang="sl-SI" dirty="0" smtClean="0">
                <a:solidFill>
                  <a:schemeClr val="accent6">
                    <a:lumMod val="75000"/>
                  </a:schemeClr>
                </a:solidFill>
              </a:rPr>
              <a:t>izobraževanje;</a:t>
            </a:r>
            <a:endParaRPr lang="sl-SI" dirty="0" smtClean="0">
              <a:solidFill>
                <a:schemeClr val="accent6">
                  <a:lumMod val="75000"/>
                </a:schemeClr>
              </a:solidFill>
            </a:endParaRPr>
          </a:p>
          <a:p>
            <a:r>
              <a:rPr lang="sl-SI" dirty="0" smtClean="0">
                <a:solidFill>
                  <a:schemeClr val="accent6">
                    <a:lumMod val="75000"/>
                  </a:schemeClr>
                </a:solidFill>
              </a:rPr>
              <a:t>Gimnazije (splošne, tehnične, likovne, glasbene, športna, klasična, ekonomska, dramsko-gledališka, plesna).</a:t>
            </a:r>
            <a:endParaRPr lang="sl-SI" dirty="0">
              <a:solidFill>
                <a:schemeClr val="accent6">
                  <a:lumMod val="75000"/>
                </a:schemeClr>
              </a:solidFill>
            </a:endParaRPr>
          </a:p>
        </p:txBody>
      </p:sp>
    </p:spTree>
    <p:extLst>
      <p:ext uri="{BB962C8B-B14F-4D97-AF65-F5344CB8AC3E}">
        <p14:creationId xmlns:p14="http://schemas.microsoft.com/office/powerpoint/2010/main" val="3844170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7467600" cy="1143000"/>
          </a:xfrm>
        </p:spPr>
        <p:txBody>
          <a:bodyPr/>
          <a:lstStyle/>
          <a:p>
            <a:r>
              <a:rPr lang="sl-SI" dirty="0" smtClean="0">
                <a:solidFill>
                  <a:schemeClr val="accent1"/>
                </a:solidFill>
              </a:rPr>
              <a:t>programi, ki zahtevajo posebne </a:t>
            </a:r>
            <a:r>
              <a:rPr lang="sl-SI" dirty="0" err="1" smtClean="0">
                <a:solidFill>
                  <a:schemeClr val="accent1"/>
                </a:solidFill>
              </a:rPr>
              <a:t>psihofiziče</a:t>
            </a:r>
            <a:r>
              <a:rPr lang="sl-SI" dirty="0" smtClean="0">
                <a:solidFill>
                  <a:schemeClr val="accent1"/>
                </a:solidFill>
              </a:rPr>
              <a:t> sposobnosti</a:t>
            </a:r>
            <a:endParaRPr lang="sl-SI" dirty="0">
              <a:solidFill>
                <a:schemeClr val="accent1"/>
              </a:solidFill>
            </a:endParaRPr>
          </a:p>
        </p:txBody>
      </p:sp>
      <p:sp>
        <p:nvSpPr>
          <p:cNvPr id="3" name="Ograda vsebine 2"/>
          <p:cNvSpPr>
            <a:spLocks noGrp="1"/>
          </p:cNvSpPr>
          <p:nvPr>
            <p:ph sz="quarter" idx="1"/>
          </p:nvPr>
        </p:nvSpPr>
        <p:spPr/>
        <p:txBody>
          <a:bodyPr>
            <a:normAutofit fontScale="92500" lnSpcReduction="10000"/>
          </a:bodyPr>
          <a:lstStyle/>
          <a:p>
            <a:r>
              <a:rPr lang="sl-SI" dirty="0" smtClean="0">
                <a:solidFill>
                  <a:srgbClr val="FF0000"/>
                </a:solidFill>
              </a:rPr>
              <a:t>Rudarstvo- 3 leta: </a:t>
            </a:r>
            <a:r>
              <a:rPr lang="sl-SI" dirty="0" err="1" smtClean="0">
                <a:solidFill>
                  <a:schemeClr val="accent6">
                    <a:lumMod val="75000"/>
                  </a:schemeClr>
                </a:solidFill>
              </a:rPr>
              <a:t>geostrojnik</a:t>
            </a:r>
            <a:r>
              <a:rPr lang="sl-SI" dirty="0" smtClean="0">
                <a:solidFill>
                  <a:schemeClr val="accent6">
                    <a:lumMod val="75000"/>
                  </a:schemeClr>
                </a:solidFill>
              </a:rPr>
              <a:t> rudar – 3 leta(</a:t>
            </a:r>
            <a:r>
              <a:rPr lang="sl-SI" sz="1600" dirty="0" smtClean="0">
                <a:solidFill>
                  <a:schemeClr val="accent6">
                    <a:lumMod val="75000"/>
                  </a:schemeClr>
                </a:solidFill>
              </a:rPr>
              <a:t>zdrava hrbtenica, vid, sluh</a:t>
            </a:r>
            <a:r>
              <a:rPr lang="sl-SI" sz="1600" dirty="0" smtClean="0">
                <a:solidFill>
                  <a:schemeClr val="accent6">
                    <a:lumMod val="75000"/>
                  </a:schemeClr>
                </a:solidFill>
              </a:rPr>
              <a:t>);</a:t>
            </a:r>
            <a:endParaRPr lang="sl-SI" sz="1600" dirty="0" smtClean="0">
              <a:solidFill>
                <a:schemeClr val="accent6">
                  <a:lumMod val="75000"/>
                </a:schemeClr>
              </a:solidFill>
            </a:endParaRPr>
          </a:p>
          <a:p>
            <a:r>
              <a:rPr lang="sl-SI" dirty="0" smtClean="0">
                <a:solidFill>
                  <a:srgbClr val="FF0000"/>
                </a:solidFill>
              </a:rPr>
              <a:t>Rudarstvo- 4 leta</a:t>
            </a:r>
            <a:r>
              <a:rPr lang="sl-SI" dirty="0" smtClean="0">
                <a:solidFill>
                  <a:schemeClr val="accent6">
                    <a:lumMod val="75000"/>
                  </a:schemeClr>
                </a:solidFill>
              </a:rPr>
              <a:t>: </a:t>
            </a:r>
            <a:r>
              <a:rPr lang="sl-SI" dirty="0" smtClean="0">
                <a:solidFill>
                  <a:schemeClr val="accent6">
                    <a:lumMod val="75000"/>
                  </a:schemeClr>
                </a:solidFill>
              </a:rPr>
              <a:t>geotehnik;</a:t>
            </a:r>
            <a:endParaRPr lang="sl-SI" dirty="0" smtClean="0">
              <a:solidFill>
                <a:schemeClr val="accent6">
                  <a:lumMod val="75000"/>
                </a:schemeClr>
              </a:solidFill>
            </a:endParaRPr>
          </a:p>
          <a:p>
            <a:r>
              <a:rPr lang="sl-SI" dirty="0" smtClean="0">
                <a:solidFill>
                  <a:srgbClr val="FF0000"/>
                </a:solidFill>
              </a:rPr>
              <a:t>Umetniška </a:t>
            </a:r>
            <a:r>
              <a:rPr lang="sl-SI" dirty="0" smtClean="0">
                <a:solidFill>
                  <a:srgbClr val="FF0000"/>
                </a:solidFill>
              </a:rPr>
              <a:t>gimnazija</a:t>
            </a:r>
            <a:r>
              <a:rPr lang="sl-SI" dirty="0">
                <a:solidFill>
                  <a:schemeClr val="accent6">
                    <a:lumMod val="75000"/>
                  </a:schemeClr>
                </a:solidFill>
              </a:rPr>
              <a:t>;</a:t>
            </a:r>
            <a:r>
              <a:rPr lang="sl-SI" dirty="0" smtClean="0">
                <a:solidFill>
                  <a:schemeClr val="accent6">
                    <a:lumMod val="75000"/>
                  </a:schemeClr>
                </a:solidFill>
              </a:rPr>
              <a:t> </a:t>
            </a:r>
            <a:endParaRPr lang="sl-SI" dirty="0" smtClean="0">
              <a:solidFill>
                <a:schemeClr val="accent6">
                  <a:lumMod val="75000"/>
                </a:schemeClr>
              </a:solidFill>
            </a:endParaRPr>
          </a:p>
          <a:p>
            <a:r>
              <a:rPr lang="sl-SI" dirty="0" smtClean="0">
                <a:solidFill>
                  <a:srgbClr val="FF0000"/>
                </a:solidFill>
              </a:rPr>
              <a:t>glasbena smer </a:t>
            </a:r>
            <a:r>
              <a:rPr lang="sl-SI" dirty="0" smtClean="0">
                <a:solidFill>
                  <a:schemeClr val="accent6">
                    <a:lumMod val="75000"/>
                  </a:schemeClr>
                </a:solidFill>
              </a:rPr>
              <a:t>(petje- instrument</a:t>
            </a:r>
            <a:r>
              <a:rPr lang="sl-SI" dirty="0" smtClean="0">
                <a:solidFill>
                  <a:schemeClr val="accent6">
                    <a:lumMod val="75000"/>
                  </a:schemeClr>
                </a:solidFill>
              </a:rPr>
              <a:t>); </a:t>
            </a:r>
            <a:endParaRPr lang="sl-SI" dirty="0" smtClean="0">
              <a:solidFill>
                <a:schemeClr val="accent6">
                  <a:lumMod val="75000"/>
                </a:schemeClr>
              </a:solidFill>
            </a:endParaRPr>
          </a:p>
          <a:p>
            <a:r>
              <a:rPr lang="sl-SI" dirty="0" smtClean="0">
                <a:solidFill>
                  <a:srgbClr val="FF0000"/>
                </a:solidFill>
              </a:rPr>
              <a:t>plesna smer </a:t>
            </a:r>
            <a:r>
              <a:rPr lang="sl-SI" dirty="0" smtClean="0">
                <a:solidFill>
                  <a:schemeClr val="accent6">
                    <a:lumMod val="75000"/>
                  </a:schemeClr>
                </a:solidFill>
              </a:rPr>
              <a:t>:balet, sodobni ples (</a:t>
            </a:r>
            <a:r>
              <a:rPr lang="sl-SI" sz="1600" dirty="0" smtClean="0">
                <a:solidFill>
                  <a:schemeClr val="accent6">
                    <a:lumMod val="75000"/>
                  </a:schemeClr>
                </a:solidFill>
              </a:rPr>
              <a:t>splošno zdravstveno stanje</a:t>
            </a:r>
            <a:r>
              <a:rPr lang="sl-SI" sz="1600" dirty="0" smtClean="0">
                <a:solidFill>
                  <a:schemeClr val="accent6">
                    <a:lumMod val="75000"/>
                  </a:schemeClr>
                </a:solidFill>
              </a:rPr>
              <a:t>);</a:t>
            </a:r>
            <a:endParaRPr lang="sl-SI" sz="1600" dirty="0" smtClean="0">
              <a:solidFill>
                <a:schemeClr val="accent6">
                  <a:lumMod val="75000"/>
                </a:schemeClr>
              </a:solidFill>
            </a:endParaRPr>
          </a:p>
          <a:p>
            <a:r>
              <a:rPr lang="sl-SI" dirty="0" smtClean="0">
                <a:solidFill>
                  <a:srgbClr val="FF0000"/>
                </a:solidFill>
              </a:rPr>
              <a:t>Športna gimnazija</a:t>
            </a:r>
          </a:p>
          <a:p>
            <a:endParaRPr lang="sl-SI" dirty="0">
              <a:solidFill>
                <a:srgbClr val="00B050"/>
              </a:solidFill>
            </a:endParaRPr>
          </a:p>
          <a:p>
            <a:r>
              <a:rPr lang="sl-SI" dirty="0" smtClean="0">
                <a:solidFill>
                  <a:schemeClr val="accent6">
                    <a:lumMod val="75000"/>
                  </a:schemeClr>
                </a:solidFill>
              </a:rPr>
              <a:t>Psihofizične sposobnosti preverja pooblaščeni zdravnik, za program umetniška gimnazija-petje specialist </a:t>
            </a:r>
            <a:r>
              <a:rPr lang="sl-SI" dirty="0" err="1" smtClean="0">
                <a:solidFill>
                  <a:schemeClr val="accent6">
                    <a:lumMod val="75000"/>
                  </a:schemeClr>
                </a:solidFill>
              </a:rPr>
              <a:t>foniater</a:t>
            </a:r>
            <a:r>
              <a:rPr lang="sl-SI" dirty="0">
                <a:solidFill>
                  <a:schemeClr val="accent6">
                    <a:lumMod val="75000"/>
                  </a:schemeClr>
                </a:solidFill>
              </a:rPr>
              <a:t> </a:t>
            </a:r>
            <a:r>
              <a:rPr lang="sl-SI" dirty="0" smtClean="0">
                <a:solidFill>
                  <a:schemeClr val="accent6">
                    <a:lumMod val="75000"/>
                  </a:schemeClr>
                </a:solidFill>
              </a:rPr>
              <a:t>(otorinolaringolog), športni oddelek lahko tudi zdravnik medicine dela in športa. Izda se potrdilo o tem, da ni zdravstvenih ovir za izobraževanje po programu.</a:t>
            </a:r>
            <a:endParaRPr lang="sl-SI" dirty="0">
              <a:solidFill>
                <a:schemeClr val="accent6">
                  <a:lumMod val="75000"/>
                </a:schemeClr>
              </a:solidFill>
            </a:endParaRPr>
          </a:p>
        </p:txBody>
      </p:sp>
    </p:spTree>
    <p:extLst>
      <p:ext uri="{BB962C8B-B14F-4D97-AF65-F5344CB8AC3E}">
        <p14:creationId xmlns:p14="http://schemas.microsoft.com/office/powerpoint/2010/main" val="38801653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tana">
  <a:themeElements>
    <a:clrScheme name="Altan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ltan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3757</TotalTime>
  <Words>928</Words>
  <Application>Microsoft Office PowerPoint</Application>
  <PresentationFormat>Diaprojekcija na zaslonu (4:3)</PresentationFormat>
  <Paragraphs>118</Paragraphs>
  <Slides>17</Slides>
  <Notes>1</Notes>
  <HiddenSlides>0</HiddenSlides>
  <MMClips>0</MMClips>
  <ScaleCrop>false</ScaleCrop>
  <HeadingPairs>
    <vt:vector size="4" baseType="variant">
      <vt:variant>
        <vt:lpstr>Tema</vt:lpstr>
      </vt:variant>
      <vt:variant>
        <vt:i4>1</vt:i4>
      </vt:variant>
      <vt:variant>
        <vt:lpstr>Naslovi diapozitivov</vt:lpstr>
      </vt:variant>
      <vt:variant>
        <vt:i4>17</vt:i4>
      </vt:variant>
    </vt:vector>
  </HeadingPairs>
  <TitlesOfParts>
    <vt:vector size="18" baseType="lpstr">
      <vt:lpstr>Altana</vt:lpstr>
      <vt:lpstr>VPIS V SREDNJE ŠOLE ZA ŠOLSKO LETO 2016/2017</vt:lpstr>
      <vt:lpstr>VSEBINA:</vt:lpstr>
      <vt:lpstr>ROKOVNIK ZA VPIS V ŠOLEKEM LETU 2016/2017  s pomembnimi  datumi</vt:lpstr>
      <vt:lpstr>Informativni dan</vt:lpstr>
      <vt:lpstr>posebnosti informativnega dneva: savinjska regija</vt:lpstr>
      <vt:lpstr>PowerPointova predstavitev</vt:lpstr>
      <vt:lpstr>PowerPointova predstavitev</vt:lpstr>
      <vt:lpstr>VRSTE PROGRAMOV ter splošni in posebni pogoji za vpis</vt:lpstr>
      <vt:lpstr>programi, ki zahtevajo posebne psihofiziče sposobnosti</vt:lpstr>
      <vt:lpstr>POSEBNA NADARJENOST OZ. SPRETNOST JE POSEBNI POGOJ ZA VPIS V NASLEDNJE PROGRAME: </vt:lpstr>
      <vt:lpstr>Gimnazijski programi , ki zahtevajo opravljanje preizkusa posebnih nadarjenosti:</vt:lpstr>
      <vt:lpstr>GIMNAZIJA  (Š)</vt:lpstr>
      <vt:lpstr>PowerPointova predstavitev</vt:lpstr>
      <vt:lpstr>Prijava za vpis v srednjo šolo</vt:lpstr>
      <vt:lpstr>Šole, ki so v lanskem letu omejile vpis</vt:lpstr>
      <vt:lpstr>ZBIRANJE TOČK</vt:lpstr>
      <vt:lpstr>ŠTIPENDIJE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POKLICNA ORIENTACIJA IN VPIS V SREDNJE ŠOLE ZA ŠOLSKO LETO 2014/2015</dc:title>
  <dc:creator>Uporabnik</dc:creator>
  <cp:lastModifiedBy>SilvaD</cp:lastModifiedBy>
  <cp:revision>58</cp:revision>
  <dcterms:created xsi:type="dcterms:W3CDTF">2014-01-30T09:50:13Z</dcterms:created>
  <dcterms:modified xsi:type="dcterms:W3CDTF">2016-02-03T07:33:22Z</dcterms:modified>
</cp:coreProperties>
</file>